
<file path=[Content_Types].xml><?xml version="1.0" encoding="utf-8"?>
<Types xmlns="http://schemas.openxmlformats.org/package/2006/content-types">
  <Override PartName="/ppt/slides/slide45.xml" ContentType="application/vnd.openxmlformats-officedocument.presentationml.slide+xml"/>
  <Override PartName="/ppt/slides/slide18.xml" ContentType="application/vnd.openxmlformats-officedocument.presentationml.slide+xml"/>
  <Override PartName="/ppt/slides/slide9.xml" ContentType="application/vnd.openxmlformats-officedocument.presentationml.slide+xml"/>
  <Override PartName="/ppt/slides/slide41.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Override PartName="/ppt/slides/slide38.xml" ContentType="application/vnd.openxmlformats-officedocument.presentationml.slide+xml"/>
  <Default Extension="rels" ContentType="application/vnd.openxmlformats-package.relationships+xml"/>
  <Override PartName="/ppt/slides/slide10.xml" ContentType="application/vnd.openxmlformats-officedocument.presentationml.slide+xml"/>
  <Override PartName="/ppt/slideLayouts/slideLayout5.xml" ContentType="application/vnd.openxmlformats-officedocument.presentationml.slideLayout+xml"/>
  <Override PartName="/ppt/notesMasters/notesMaster1.xml" ContentType="application/vnd.openxmlformats-officedocument.presentationml.notesMaster+xml"/>
  <Override PartName="/ppt/slides/slide1.xml" ContentType="application/vnd.openxmlformats-officedocument.presentationml.slide+xml"/>
  <Override PartName="/ppt/slides/slide26.xml" ContentType="application/vnd.openxmlformats-officedocument.presentationml.slide+xml"/>
  <Override PartName="/ppt/slides/slide34.xml" ContentType="application/vnd.openxmlformats-officedocument.presentationml.slide+xml"/>
  <Default Extension="jpeg" ContentType="image/jpeg"/>
  <Override PartName="/ppt/theme/theme2.xml" ContentType="application/vnd.openxmlformats-officedocument.theme+xml"/>
  <Override PartName="/ppt/slideLayouts/slideLayout1.xml" ContentType="application/vnd.openxmlformats-officedocument.presentationml.slideLayout+xml"/>
  <Override PartName="/docProps/app.xml" ContentType="application/vnd.openxmlformats-officedocument.extended-properties+xml"/>
  <Override PartName="/ppt/slides/slide22.xml" ContentType="application/vnd.openxmlformats-officedocument.presentationml.slide+xml"/>
  <Override PartName="/ppt/slides/slide30.xml" ContentType="application/vnd.openxmlformats-officedocument.presentationml.slide+xml"/>
  <Default Extension="xml" ContentType="application/xml"/>
  <Override PartName="/ppt/slides/slide19.xml" ContentType="application/vnd.openxmlformats-officedocument.presentationml.slide+xml"/>
  <Override PartName="/ppt/tableStyles.xml" ContentType="application/vnd.openxmlformats-officedocument.presentationml.tableStyles+xml"/>
  <Override PartName="/ppt/slides/slide42.xml" ContentType="application/vnd.openxmlformats-officedocument.presentationml.slide+xml"/>
  <Override PartName="/ppt/slides/slide15.xml" ContentType="application/vnd.openxmlformats-officedocument.presentationml.slide+xml"/>
  <Override PartName="/ppt/slides/slide6.xml" ContentType="application/vnd.openxmlformats-officedocument.presentationml.slide+xml"/>
  <Override PartName="/ppt/slides/slide39.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7.xml" ContentType="application/vnd.openxmlformats-officedocument.presentationml.slide+xml"/>
  <Override PartName="/ppt/slides/slide35.xml" ContentType="application/vnd.openxmlformats-officedocument.presentationml.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slides/slide23.xml" ContentType="application/vnd.openxmlformats-officedocument.presentationml.slide+xml"/>
  <Override PartName="/ppt/slides/slide31.xml" ContentType="application/vnd.openxmlformats-officedocument.presentationml.slide+xml"/>
  <Override PartName="/ppt/slides/slide43.xml" ContentType="application/vnd.openxmlformats-officedocument.presentationml.slide+xml"/>
  <Override PartName="/ppt/slides/slide16.xml" ContentType="application/vnd.openxmlformats-officedocument.presentationml.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28.xml" ContentType="application/vnd.openxmlformats-officedocument.presentationml.slide+xml"/>
  <Override PartName="/ppt/slides/slide36.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Override PartName="/ppt/slides/slide32.xml" ContentType="application/vnd.openxmlformats-officedocument.presentationml.slide+xml"/>
  <Override PartName="/ppt/slides/slide20.xml" ContentType="application/vnd.openxmlformats-officedocument.presentationml.slide+xml"/>
  <Override PartName="/ppt/slides/slide44.xml" ContentType="application/vnd.openxmlformats-officedocument.presentationml.slide+xml"/>
  <Override PartName="/ppt/slides/slide17.xml" ContentType="application/vnd.openxmlformats-officedocument.presentationml.slide+xml"/>
  <Override PartName="/ppt/slides/slide8.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s/slide37.xml" ContentType="application/vnd.openxmlformats-officedocument.presentationml.slide+xml"/>
  <Override PartName="/ppt/slides/slide29.xml" ContentType="application/vnd.openxmlformats-officedocument.presentationml.slide+xml"/>
  <Override PartName="/ppt/slideLayouts/slideLayout4.xml" ContentType="application/vnd.openxmlformats-officedocument.presentationml.slideLayout+xml"/>
  <Override PartName="/ppt/slides/slide25.xml" ContentType="application/vnd.openxmlformats-officedocument.presentationml.slide+xml"/>
  <Override PartName="/ppt/slides/slide33.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47"/>
  </p:notesMasterIdLst>
  <p:sldIdLst>
    <p:sldId id="256" r:id="rId2"/>
    <p:sldId id="257" r:id="rId3"/>
    <p:sldId id="272" r:id="rId4"/>
    <p:sldId id="302" r:id="rId5"/>
    <p:sldId id="273" r:id="rId6"/>
    <p:sldId id="303" r:id="rId7"/>
    <p:sldId id="304" r:id="rId8"/>
    <p:sldId id="305" r:id="rId9"/>
    <p:sldId id="280" r:id="rId10"/>
    <p:sldId id="306" r:id="rId11"/>
    <p:sldId id="276" r:id="rId12"/>
    <p:sldId id="278" r:id="rId13"/>
    <p:sldId id="274" r:id="rId14"/>
    <p:sldId id="307" r:id="rId15"/>
    <p:sldId id="275" r:id="rId16"/>
    <p:sldId id="277" r:id="rId17"/>
    <p:sldId id="279" r:id="rId18"/>
    <p:sldId id="281" r:id="rId19"/>
    <p:sldId id="282" r:id="rId20"/>
    <p:sldId id="285" r:id="rId21"/>
    <p:sldId id="286" r:id="rId22"/>
    <p:sldId id="287" r:id="rId23"/>
    <p:sldId id="288" r:id="rId24"/>
    <p:sldId id="289" r:id="rId25"/>
    <p:sldId id="290" r:id="rId26"/>
    <p:sldId id="291" r:id="rId27"/>
    <p:sldId id="292" r:id="rId28"/>
    <p:sldId id="293" r:id="rId29"/>
    <p:sldId id="294" r:id="rId30"/>
    <p:sldId id="295" r:id="rId31"/>
    <p:sldId id="296" r:id="rId32"/>
    <p:sldId id="297" r:id="rId33"/>
    <p:sldId id="298" r:id="rId34"/>
    <p:sldId id="299" r:id="rId35"/>
    <p:sldId id="300" r:id="rId36"/>
    <p:sldId id="301" r:id="rId37"/>
    <p:sldId id="264" r:id="rId38"/>
    <p:sldId id="263" r:id="rId39"/>
    <p:sldId id="269" r:id="rId40"/>
    <p:sldId id="266" r:id="rId41"/>
    <p:sldId id="267" r:id="rId42"/>
    <p:sldId id="259" r:id="rId43"/>
    <p:sldId id="260" r:id="rId44"/>
    <p:sldId id="261" r:id="rId45"/>
    <p:sldId id="262" r:id="rId4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4660"/>
  </p:normalViewPr>
  <p:slideViewPr>
    <p:cSldViewPr snapToGrid="0" snapToObjects="1">
      <p:cViewPr varScale="1">
        <p:scale>
          <a:sx n="84" d="100"/>
          <a:sy n="84" d="100"/>
        </p:scale>
        <p:origin x="-880" y="-10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46" Type="http://schemas.openxmlformats.org/officeDocument/2006/relationships/slide" Target="slides/slide45.xml"/><Relationship Id="rId47" Type="http://schemas.openxmlformats.org/officeDocument/2006/relationships/notesMaster" Target="notesMasters/notesMaster1.xml"/><Relationship Id="rId48" Type="http://schemas.openxmlformats.org/officeDocument/2006/relationships/printerSettings" Target="printerSettings/printerSettings1.bin"/><Relationship Id="rId49"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5C0423D-CD91-784F-B149-09236578080E}" type="datetimeFigureOut">
              <a:rPr lang="en-US" smtClean="0"/>
              <a:t>9/11/13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0B32282-EBF6-FB46-B376-C35787CA7DE5}"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8A286D1-88E9-C143-9C0E-A404AAF89E95}" type="datetimeFigureOut">
              <a:rPr lang="en-US" smtClean="0"/>
              <a:t>9/11/13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C01082-555B-684F-AED5-44B8103EFB42}"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8A286D1-88E9-C143-9C0E-A404AAF89E95}" type="datetimeFigureOut">
              <a:rPr lang="en-US" smtClean="0"/>
              <a:t>9/11/13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C01082-555B-684F-AED5-44B8103EFB42}"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8A286D1-88E9-C143-9C0E-A404AAF89E95}" type="datetimeFigureOut">
              <a:rPr lang="en-US" smtClean="0"/>
              <a:t>9/11/13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C01082-555B-684F-AED5-44B8103EFB42}"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8A286D1-88E9-C143-9C0E-A404AAF89E95}" type="datetimeFigureOut">
              <a:rPr lang="en-US" smtClean="0"/>
              <a:t>9/11/13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C01082-555B-684F-AED5-44B8103EFB42}"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8A286D1-88E9-C143-9C0E-A404AAF89E95}" type="datetimeFigureOut">
              <a:rPr lang="en-US" smtClean="0"/>
              <a:t>9/11/13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C01082-555B-684F-AED5-44B8103EFB42}"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8A286D1-88E9-C143-9C0E-A404AAF89E95}" type="datetimeFigureOut">
              <a:rPr lang="en-US" smtClean="0"/>
              <a:t>9/11/13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C01082-555B-684F-AED5-44B8103EFB4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8A286D1-88E9-C143-9C0E-A404AAF89E95}" type="datetimeFigureOut">
              <a:rPr lang="en-US" smtClean="0"/>
              <a:t>9/11/13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C01082-555B-684F-AED5-44B8103EFB42}"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8A286D1-88E9-C143-9C0E-A404AAF89E95}" type="datetimeFigureOut">
              <a:rPr lang="en-US" smtClean="0"/>
              <a:t>9/11/13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C01082-555B-684F-AED5-44B8103EFB42}"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A286D1-88E9-C143-9C0E-A404AAF89E95}" type="datetimeFigureOut">
              <a:rPr lang="en-US" smtClean="0"/>
              <a:t>9/11/13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3C01082-555B-684F-AED5-44B8103EFB42}"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8A286D1-88E9-C143-9C0E-A404AAF89E95}" type="datetimeFigureOut">
              <a:rPr lang="en-US" smtClean="0"/>
              <a:t>9/11/13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C01082-555B-684F-AED5-44B8103EFB42}"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8A286D1-88E9-C143-9C0E-A404AAF89E95}" type="datetimeFigureOut">
              <a:rPr lang="en-US" smtClean="0"/>
              <a:t>9/11/13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C01082-555B-684F-AED5-44B8103EFB42}"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A286D1-88E9-C143-9C0E-A404AAF89E95}" type="datetimeFigureOut">
              <a:rPr lang="en-US" smtClean="0"/>
              <a:t>9/11/13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C01082-555B-684F-AED5-44B8103EFB42}"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jpeg"/><Relationship Id="rId3" Type="http://schemas.openxmlformats.org/officeDocument/2006/relationships/image" Target="../media/image21.jpeg"/></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5" Type="http://schemas.openxmlformats.org/officeDocument/2006/relationships/image" Target="../media/image25.jpeg"/><Relationship Id="rId1" Type="http://schemas.openxmlformats.org/officeDocument/2006/relationships/slideLayout" Target="../slideLayouts/slideLayout1.xml"/><Relationship Id="rId2" Type="http://schemas.openxmlformats.org/officeDocument/2006/relationships/image" Target="../media/image22.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6.jpeg"/><Relationship Id="rId3" Type="http://schemas.openxmlformats.org/officeDocument/2006/relationships/image" Target="../media/image27.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0.jpeg"/><Relationship Id="rId3" Type="http://schemas.openxmlformats.org/officeDocument/2006/relationships/image" Target="../media/image31.jpeg"/></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5" Type="http://schemas.openxmlformats.org/officeDocument/2006/relationships/image" Target="../media/image35.jpeg"/><Relationship Id="rId1" Type="http://schemas.openxmlformats.org/officeDocument/2006/relationships/slideLayout" Target="../slideLayouts/slideLayout1.xml"/><Relationship Id="rId2" Type="http://schemas.openxmlformats.org/officeDocument/2006/relationships/image" Target="../media/image32.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6.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7.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8.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9.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0.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1.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2.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eg"/><Relationship Id="rId3" Type="http://schemas.openxmlformats.org/officeDocument/2006/relationships/image" Target="../media/image46.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3" descr="Screen shot 2013-09-10 at 8.15.06 AM.png"/>
          <p:cNvPicPr>
            <a:picLocks noChangeAspect="1"/>
          </p:cNvPicPr>
          <p:nvPr/>
        </p:nvPicPr>
        <p:blipFill>
          <a:blip r:embed="rId2">
            <a:alphaModFix amt="72000"/>
          </a:blip>
          <a:srcRect t="-15445" b="-15445"/>
          <a:stretch>
            <a:fillRect/>
          </a:stretch>
        </p:blipFill>
        <p:spPr>
          <a:xfrm>
            <a:off x="243505" y="699731"/>
            <a:ext cx="8741345" cy="6238098"/>
          </a:xfrm>
          <a:prstGeom prst="rect">
            <a:avLst/>
          </a:prstGeom>
        </p:spPr>
      </p:pic>
      <p:sp>
        <p:nvSpPr>
          <p:cNvPr id="2" name="Title 1"/>
          <p:cNvSpPr>
            <a:spLocks noGrp="1"/>
          </p:cNvSpPr>
          <p:nvPr>
            <p:ph type="ctrTitle"/>
          </p:nvPr>
        </p:nvSpPr>
        <p:spPr>
          <a:xfrm>
            <a:off x="685800" y="336907"/>
            <a:ext cx="7772400" cy="1470025"/>
          </a:xfrm>
        </p:spPr>
        <p:txBody>
          <a:bodyPr>
            <a:normAutofit fontScale="90000"/>
          </a:bodyPr>
          <a:lstStyle/>
          <a:p>
            <a:r>
              <a:rPr lang="en-US" sz="5600" b="1" dirty="0" smtClean="0">
                <a:latin typeface="Papyrus"/>
                <a:cs typeface="Papyrus"/>
              </a:rPr>
              <a:t>The Mannequin is Me.</a:t>
            </a:r>
            <a:r>
              <a:rPr lang="en-US" dirty="0" smtClean="0"/>
              <a:t/>
            </a:r>
            <a:br>
              <a:rPr lang="en-US" dirty="0" smtClean="0"/>
            </a:br>
            <a:endParaRPr lang="en-US" dirty="0"/>
          </a:p>
        </p:txBody>
      </p:sp>
      <p:sp>
        <p:nvSpPr>
          <p:cNvPr id="3" name="Subtitle 2"/>
          <p:cNvSpPr>
            <a:spLocks noGrp="1"/>
          </p:cNvSpPr>
          <p:nvPr>
            <p:ph type="subTitle" idx="1"/>
          </p:nvPr>
        </p:nvSpPr>
        <p:spPr>
          <a:xfrm>
            <a:off x="1371600" y="4302043"/>
            <a:ext cx="6400800" cy="1752600"/>
          </a:xfrm>
        </p:spPr>
        <p:txBody>
          <a:bodyPr>
            <a:normAutofit/>
          </a:bodyPr>
          <a:lstStyle/>
          <a:p>
            <a:r>
              <a:rPr lang="en-US" sz="4900" b="1" dirty="0" smtClean="0">
                <a:solidFill>
                  <a:schemeClr val="tx1"/>
                </a:solidFill>
                <a:latin typeface="Papyrus"/>
                <a:cs typeface="Papyrus"/>
              </a:rPr>
              <a:t>Drawing a Narrative</a:t>
            </a:r>
          </a:p>
          <a:p>
            <a:endParaRPr lang="en-US" sz="4100" dirty="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shot 2013-09-11 at 8.08.39 AM.png"/>
          <p:cNvPicPr>
            <a:picLocks noGrp="1" noChangeAspect="1"/>
          </p:cNvPicPr>
          <p:nvPr>
            <p:ph idx="1"/>
          </p:nvPr>
        </p:nvPicPr>
        <p:blipFill>
          <a:blip r:embed="rId2"/>
          <a:srcRect l="-16197" r="-16197"/>
          <a:stretch>
            <a:fillRect/>
          </a:stretch>
        </p:blipFill>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8434" name="Picture 3" descr="thiebaud_cakes.jpg                                             0021AFEDMacintosh HD                   BA80B8E8:"/>
          <p:cNvPicPr>
            <a:picLocks noChangeAspect="1" noChangeArrowheads="1"/>
          </p:cNvPicPr>
          <p:nvPr/>
        </p:nvPicPr>
        <p:blipFill>
          <a:blip r:embed="rId2"/>
          <a:srcRect/>
          <a:stretch>
            <a:fillRect/>
          </a:stretch>
        </p:blipFill>
        <p:spPr bwMode="auto">
          <a:xfrm>
            <a:off x="922338" y="411163"/>
            <a:ext cx="7297737" cy="6035675"/>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482" name="Picture 3" descr="lichtenstein.JPG                                               0021AFEDMacintosh HD                   BA80B8E8:"/>
          <p:cNvPicPr>
            <a:picLocks noChangeAspect="1" noChangeArrowheads="1"/>
          </p:cNvPicPr>
          <p:nvPr/>
        </p:nvPicPr>
        <p:blipFill>
          <a:blip r:embed="rId2"/>
          <a:srcRect/>
          <a:stretch>
            <a:fillRect/>
          </a:stretch>
        </p:blipFill>
        <p:spPr bwMode="auto">
          <a:xfrm>
            <a:off x="1581150" y="1163638"/>
            <a:ext cx="5810250" cy="4322762"/>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386" name="Picture 3" descr="VANGOGH.JPG                                                    0021AFEDMacintosh HD                   BA80B8E8:"/>
          <p:cNvPicPr>
            <a:picLocks noChangeAspect="1" noChangeArrowheads="1"/>
          </p:cNvPicPr>
          <p:nvPr/>
        </p:nvPicPr>
        <p:blipFill>
          <a:blip r:embed="rId2"/>
          <a:srcRect/>
          <a:stretch>
            <a:fillRect/>
          </a:stretch>
        </p:blipFill>
        <p:spPr bwMode="auto">
          <a:xfrm>
            <a:off x="2166938" y="381000"/>
            <a:ext cx="4843462" cy="5943600"/>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shot 2013-09-11 at 8.09.06 AM.png"/>
          <p:cNvPicPr>
            <a:picLocks noGrp="1" noChangeAspect="1"/>
          </p:cNvPicPr>
          <p:nvPr>
            <p:ph idx="1"/>
          </p:nvPr>
        </p:nvPicPr>
        <p:blipFill>
          <a:blip r:embed="rId2"/>
          <a:srcRect l="-11513" r="-11513"/>
          <a:stretch>
            <a:fillRect/>
          </a:stretch>
        </p:blipFill>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7410" name="Picture 3" descr="escher_mirror.jpg                                              0021AFEDMacintosh HD                   BA80B8E8:"/>
          <p:cNvPicPr>
            <a:picLocks noChangeAspect="1" noChangeArrowheads="1"/>
          </p:cNvPicPr>
          <p:nvPr/>
        </p:nvPicPr>
        <p:blipFill>
          <a:blip r:embed="rId2"/>
          <a:srcRect/>
          <a:stretch>
            <a:fillRect/>
          </a:stretch>
        </p:blipFill>
        <p:spPr bwMode="auto">
          <a:xfrm>
            <a:off x="2362200" y="381000"/>
            <a:ext cx="4429125" cy="6096000"/>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458" name="Picture 3" descr="gris-stilllife.jpg                                             0021AFEDMacintosh HD                   BA80B8E8:"/>
          <p:cNvPicPr>
            <a:picLocks noChangeAspect="1" noChangeArrowheads="1"/>
          </p:cNvPicPr>
          <p:nvPr/>
        </p:nvPicPr>
        <p:blipFill>
          <a:blip r:embed="rId2"/>
          <a:srcRect/>
          <a:stretch>
            <a:fillRect/>
          </a:stretch>
        </p:blipFill>
        <p:spPr bwMode="auto">
          <a:xfrm>
            <a:off x="1820863" y="1339850"/>
            <a:ext cx="5500687" cy="4178300"/>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1506" name="Picture 3" descr="drawing-zippo.jpg                                              0021AFEDMacintosh HD                   BA80B8E8:"/>
          <p:cNvPicPr>
            <a:picLocks noChangeAspect="1" noChangeArrowheads="1"/>
          </p:cNvPicPr>
          <p:nvPr/>
        </p:nvPicPr>
        <p:blipFill>
          <a:blip r:embed="rId2"/>
          <a:srcRect/>
          <a:stretch>
            <a:fillRect/>
          </a:stretch>
        </p:blipFill>
        <p:spPr bwMode="auto">
          <a:xfrm>
            <a:off x="1981200" y="1066800"/>
            <a:ext cx="5351463" cy="4594225"/>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3554" name="Picture 3" descr="study-abstract.jpg                                             0021AFEDMacintosh HD                   BA80B8E8:"/>
          <p:cNvPicPr>
            <a:picLocks noChangeAspect="1" noChangeArrowheads="1"/>
          </p:cNvPicPr>
          <p:nvPr/>
        </p:nvPicPr>
        <p:blipFill>
          <a:blip r:embed="rId2"/>
          <a:srcRect/>
          <a:stretch>
            <a:fillRect/>
          </a:stretch>
        </p:blipFill>
        <p:spPr bwMode="auto">
          <a:xfrm>
            <a:off x="914400" y="762000"/>
            <a:ext cx="7391400" cy="5297488"/>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4578" name="Picture 3" descr="trois-stilllife.jpg                                            0021AFEDMacintosh HD                   BA80B8E8:"/>
          <p:cNvPicPr>
            <a:picLocks noChangeAspect="1" noChangeArrowheads="1"/>
          </p:cNvPicPr>
          <p:nvPr/>
        </p:nvPicPr>
        <p:blipFill>
          <a:blip r:embed="rId2"/>
          <a:srcRect/>
          <a:stretch>
            <a:fillRect/>
          </a:stretch>
        </p:blipFill>
        <p:spPr bwMode="auto">
          <a:xfrm>
            <a:off x="1395413" y="1047750"/>
            <a:ext cx="6351587" cy="4762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mannequin pooja.jpg"/>
          <p:cNvPicPr>
            <a:picLocks noGrp="1" noChangeAspect="1"/>
          </p:cNvPicPr>
          <p:nvPr>
            <p:ph idx="1"/>
          </p:nvPr>
        </p:nvPicPr>
        <p:blipFill>
          <a:blip r:embed="rId2"/>
          <a:srcRect l="-1251" r="-1251"/>
          <a:stretch>
            <a:fillRect/>
          </a:stretch>
        </p:blipFill>
        <p:spPr>
          <a:xfrm>
            <a:off x="457200" y="1665471"/>
            <a:ext cx="8229600" cy="4525963"/>
          </a:xfrm>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Rectangle 2"/>
          <p:cNvSpPr>
            <a:spLocks noGrp="1" noChangeArrowheads="1"/>
          </p:cNvSpPr>
          <p:nvPr>
            <p:ph type="subTitle" idx="1"/>
          </p:nvPr>
        </p:nvSpPr>
        <p:spPr>
          <a:xfrm>
            <a:off x="533400" y="228600"/>
            <a:ext cx="8305800" cy="6324600"/>
          </a:xfrm>
        </p:spPr>
        <p:txBody>
          <a:bodyPr/>
          <a:lstStyle/>
          <a:p>
            <a:pPr algn="l" eaLnBrk="1" hangingPunct="1"/>
            <a:r>
              <a:rPr lang="en-US" sz="1600" dirty="0">
                <a:solidFill>
                  <a:srgbClr val="88E527"/>
                </a:solidFill>
                <a:latin typeface="Arial Rounded MT Bold" charset="0"/>
              </a:rPr>
              <a:t>TIPS FOR SETTING UP YOUR OWN STILL LIFE:</a:t>
            </a:r>
            <a:r>
              <a:rPr lang="en-US" sz="1600" dirty="0">
                <a:solidFill>
                  <a:schemeClr val="bg1"/>
                </a:solidFill>
                <a:latin typeface="Arial Rounded MT Bold" charset="0"/>
              </a:rPr>
              <a:t/>
            </a:r>
            <a:br>
              <a:rPr lang="en-US" sz="1600" dirty="0">
                <a:solidFill>
                  <a:schemeClr val="bg1"/>
                </a:solidFill>
                <a:latin typeface="Arial Rounded MT Bold" charset="0"/>
              </a:rPr>
            </a:br>
            <a:endParaRPr lang="en-US" sz="1600" dirty="0">
              <a:solidFill>
                <a:schemeClr val="bg1"/>
              </a:solidFill>
              <a:latin typeface="Arial Rounded MT Bold" charset="0"/>
            </a:endParaRPr>
          </a:p>
          <a:p>
            <a:pPr algn="l" eaLnBrk="1" hangingPunct="1"/>
            <a:r>
              <a:rPr lang="en-US" sz="1600" dirty="0">
                <a:solidFill>
                  <a:schemeClr val="bg1"/>
                </a:solidFill>
                <a:latin typeface="Arial Rounded MT Bold" charset="0"/>
              </a:rPr>
              <a:t>1. </a:t>
            </a:r>
            <a:r>
              <a:rPr lang="en-US" sz="1600" dirty="0">
                <a:solidFill>
                  <a:schemeClr val="tx1"/>
                </a:solidFill>
                <a:latin typeface="Arial Rounded MT Bold" charset="0"/>
              </a:rPr>
              <a:t>Choose your location: light source is the key to a strong painting or drawing.</a:t>
            </a:r>
          </a:p>
          <a:p>
            <a:pPr algn="l" eaLnBrk="1" hangingPunct="1"/>
            <a:r>
              <a:rPr lang="en-US" sz="1600" dirty="0">
                <a:solidFill>
                  <a:schemeClr val="tx1"/>
                </a:solidFill>
                <a:latin typeface="Arial Rounded MT Bold" charset="0"/>
              </a:rPr>
              <a:t>The creation of a strong range of values will give life and impact to your work.</a:t>
            </a:r>
          </a:p>
          <a:p>
            <a:pPr algn="l" eaLnBrk="1" hangingPunct="1"/>
            <a:endParaRPr lang="en-US" sz="1600" dirty="0">
              <a:solidFill>
                <a:schemeClr val="tx1"/>
              </a:solidFill>
              <a:latin typeface="Arial Rounded MT Bold" charset="0"/>
            </a:endParaRPr>
          </a:p>
          <a:p>
            <a:pPr algn="l" eaLnBrk="1" hangingPunct="1"/>
            <a:r>
              <a:rPr lang="en-US" sz="1600" dirty="0">
                <a:solidFill>
                  <a:schemeClr val="tx1"/>
                </a:solidFill>
                <a:latin typeface="Arial Rounded MT Bold" charset="0"/>
              </a:rPr>
              <a:t>2. Architectural features such as a window frame or door can add direction to a composition. Think about the overall arrangement and composition of your page. </a:t>
            </a:r>
          </a:p>
          <a:p>
            <a:pPr algn="l" eaLnBrk="1" hangingPunct="1"/>
            <a:endParaRPr lang="en-US" sz="1600" dirty="0">
              <a:solidFill>
                <a:schemeClr val="tx1"/>
              </a:solidFill>
              <a:latin typeface="Arial Rounded MT Bold" charset="0"/>
            </a:endParaRPr>
          </a:p>
          <a:p>
            <a:pPr algn="l" eaLnBrk="1" hangingPunct="1"/>
            <a:r>
              <a:rPr lang="en-US" sz="1600" dirty="0">
                <a:solidFill>
                  <a:schemeClr val="tx1"/>
                </a:solidFill>
                <a:latin typeface="Arial Rounded MT Bold" charset="0"/>
              </a:rPr>
              <a:t>3. Choose your objects with thought!  Beginners should avoid oddly shaped objects that might look 'wrong' even when you've got it 'right'. Choose objects that will make an interesting drawing and demonstrate  use of value and composition.</a:t>
            </a:r>
          </a:p>
          <a:p>
            <a:pPr algn="l" eaLnBrk="1" hangingPunct="1"/>
            <a:endParaRPr lang="en-US" sz="1600" dirty="0">
              <a:solidFill>
                <a:schemeClr val="tx1"/>
              </a:solidFill>
              <a:latin typeface="Arial Rounded MT Bold" charset="0"/>
            </a:endParaRPr>
          </a:p>
          <a:p>
            <a:pPr algn="l" eaLnBrk="1" hangingPunct="1"/>
            <a:r>
              <a:rPr lang="en-US" sz="1600" dirty="0">
                <a:solidFill>
                  <a:schemeClr val="tx1"/>
                </a:solidFill>
                <a:latin typeface="Arial Rounded MT Bold" charset="0"/>
              </a:rPr>
              <a:t>4. Arrange the group. When arranging, consider compositional elements, avoiding bland central </a:t>
            </a:r>
            <a:r>
              <a:rPr lang="en-US" sz="1600" dirty="0" err="1">
                <a:solidFill>
                  <a:schemeClr val="tx1"/>
                </a:solidFill>
                <a:latin typeface="Arial Rounded MT Bold" charset="0"/>
              </a:rPr>
              <a:t>postitioning</a:t>
            </a:r>
            <a:r>
              <a:rPr lang="en-US" sz="1600" dirty="0">
                <a:solidFill>
                  <a:schemeClr val="tx1"/>
                </a:solidFill>
                <a:latin typeface="Arial Rounded MT Bold" charset="0"/>
              </a:rPr>
              <a:t> and symmetry. Once you get the hang of it, be a little daring! Try something with a unique perspective or challenge your skills.</a:t>
            </a:r>
          </a:p>
          <a:p>
            <a:pPr algn="l" eaLnBrk="1" hangingPunct="1"/>
            <a:endParaRPr lang="en-US" sz="1600" dirty="0">
              <a:solidFill>
                <a:schemeClr val="tx1"/>
              </a:solidFill>
              <a:latin typeface="Arial Rounded MT Bold" charset="0"/>
            </a:endParaRPr>
          </a:p>
          <a:p>
            <a:pPr algn="l" eaLnBrk="1" hangingPunct="1"/>
            <a:r>
              <a:rPr lang="en-US" sz="1600" dirty="0">
                <a:solidFill>
                  <a:schemeClr val="tx1"/>
                </a:solidFill>
                <a:latin typeface="Arial Rounded MT Bold" charset="0"/>
              </a:rPr>
              <a:t>5. Avoid piling fruit in a bowl - let it spill from a bag, or be half-eaten on a plate… and you don’t have to use fruit!</a:t>
            </a:r>
          </a:p>
          <a:p>
            <a:pPr algn="l" eaLnBrk="1" hangingPunct="1"/>
            <a:endParaRPr lang="en-US" sz="1600" dirty="0">
              <a:solidFill>
                <a:schemeClr val="tx1"/>
              </a:solidFill>
              <a:latin typeface="Arial Rounded MT Bold" charset="0"/>
            </a:endParaRPr>
          </a:p>
          <a:p>
            <a:pPr algn="l" eaLnBrk="1" hangingPunct="1"/>
            <a:r>
              <a:rPr lang="en-US" sz="1600" dirty="0">
                <a:solidFill>
                  <a:schemeClr val="tx1"/>
                </a:solidFill>
                <a:latin typeface="Arial Rounded MT Bold" charset="0"/>
              </a:rPr>
              <a:t>6. View your arrangement through an empty slide frame (make one out of card) to assess the composition and consider its placement on the paper.</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Text Box 3"/>
          <p:cNvSpPr txBox="1">
            <a:spLocks noChangeArrowheads="1"/>
          </p:cNvSpPr>
          <p:nvPr/>
        </p:nvSpPr>
        <p:spPr bwMode="auto">
          <a:xfrm>
            <a:off x="381000" y="152400"/>
            <a:ext cx="7696200" cy="6858000"/>
          </a:xfrm>
          <a:prstGeom prst="rect">
            <a:avLst/>
          </a:prstGeom>
          <a:noFill/>
          <a:ln w="9525">
            <a:noFill/>
            <a:miter lim="800000"/>
            <a:headEnd/>
            <a:tailEnd/>
          </a:ln>
        </p:spPr>
        <p:txBody>
          <a:bodyPr>
            <a:prstTxWarp prst="textNoShape">
              <a:avLst/>
            </a:prstTxWarp>
            <a:spAutoFit/>
          </a:bodyPr>
          <a:lstStyle/>
          <a:p>
            <a:pPr eaLnBrk="1" hangingPunct="1">
              <a:spcBef>
                <a:spcPct val="20000"/>
              </a:spcBef>
            </a:pPr>
            <a:r>
              <a:rPr lang="en-US" sz="1800" dirty="0">
                <a:solidFill>
                  <a:srgbClr val="E5BA2C"/>
                </a:solidFill>
                <a:latin typeface="Arial Rounded MT Bold" charset="0"/>
              </a:rPr>
              <a:t>Starting your STILL LIFE:</a:t>
            </a:r>
          </a:p>
          <a:p>
            <a:pPr eaLnBrk="1" hangingPunct="1">
              <a:spcBef>
                <a:spcPct val="20000"/>
              </a:spcBef>
            </a:pPr>
            <a:endParaRPr lang="en-US" sz="1800" dirty="0">
              <a:solidFill>
                <a:schemeClr val="bg1"/>
              </a:solidFill>
              <a:latin typeface="Arial Rounded MT Bold" charset="0"/>
            </a:endParaRPr>
          </a:p>
          <a:p>
            <a:pPr eaLnBrk="1" hangingPunct="1">
              <a:spcBef>
                <a:spcPct val="20000"/>
              </a:spcBef>
            </a:pPr>
            <a:r>
              <a:rPr lang="en-US" sz="1800" dirty="0">
                <a:solidFill>
                  <a:schemeClr val="bg1"/>
                </a:solidFill>
                <a:latin typeface="Arial Rounded MT Bold" charset="0"/>
              </a:rPr>
              <a:t>1 - </a:t>
            </a:r>
            <a:r>
              <a:rPr lang="en-US" sz="1800" dirty="0">
                <a:solidFill>
                  <a:srgbClr val="FFFFFF"/>
                </a:solidFill>
                <a:latin typeface="Arial Rounded MT Bold" charset="0"/>
              </a:rPr>
              <a:t>Create a VALUE SCALE</a:t>
            </a:r>
          </a:p>
          <a:p>
            <a:pPr eaLnBrk="1" hangingPunct="1">
              <a:spcBef>
                <a:spcPct val="20000"/>
              </a:spcBef>
            </a:pPr>
            <a:endParaRPr lang="en-US" sz="1800" dirty="0">
              <a:solidFill>
                <a:srgbClr val="FFFFFF"/>
              </a:solidFill>
              <a:latin typeface="Arial Rounded MT Bold" charset="0"/>
            </a:endParaRPr>
          </a:p>
          <a:p>
            <a:pPr eaLnBrk="1" hangingPunct="1">
              <a:spcBef>
                <a:spcPct val="20000"/>
              </a:spcBef>
            </a:pPr>
            <a:endParaRPr lang="en-US" sz="1800" dirty="0">
              <a:solidFill>
                <a:srgbClr val="FFFFFF"/>
              </a:solidFill>
              <a:latin typeface="Arial Rounded MT Bold" charset="0"/>
            </a:endParaRPr>
          </a:p>
          <a:p>
            <a:pPr eaLnBrk="1" hangingPunct="1">
              <a:spcBef>
                <a:spcPct val="20000"/>
              </a:spcBef>
            </a:pPr>
            <a:endParaRPr lang="en-US" sz="1800" dirty="0">
              <a:solidFill>
                <a:srgbClr val="FFFFFF"/>
              </a:solidFill>
              <a:latin typeface="Arial Rounded MT Bold" charset="0"/>
            </a:endParaRPr>
          </a:p>
          <a:p>
            <a:pPr eaLnBrk="1" hangingPunct="1">
              <a:spcBef>
                <a:spcPct val="20000"/>
              </a:spcBef>
            </a:pPr>
            <a:endParaRPr lang="en-US" sz="1800" dirty="0">
              <a:solidFill>
                <a:srgbClr val="FFFFFF"/>
              </a:solidFill>
              <a:latin typeface="Arial Rounded MT Bold" charset="0"/>
            </a:endParaRPr>
          </a:p>
          <a:p>
            <a:pPr eaLnBrk="1" hangingPunct="1">
              <a:spcBef>
                <a:spcPct val="20000"/>
              </a:spcBef>
            </a:pPr>
            <a:r>
              <a:rPr lang="en-US" sz="1800" dirty="0">
                <a:solidFill>
                  <a:srgbClr val="FFFFFF"/>
                </a:solidFill>
                <a:latin typeface="Arial Rounded MT Bold" charset="0"/>
              </a:rPr>
              <a:t>10 Steps - start with white and </a:t>
            </a:r>
          </a:p>
          <a:p>
            <a:pPr eaLnBrk="1" hangingPunct="1">
              <a:spcBef>
                <a:spcPct val="20000"/>
              </a:spcBef>
            </a:pPr>
            <a:r>
              <a:rPr lang="en-US" sz="1800" dirty="0">
                <a:solidFill>
                  <a:srgbClr val="FFFFFF"/>
                </a:solidFill>
                <a:latin typeface="Arial Rounded MT Bold" charset="0"/>
              </a:rPr>
              <a:t>end with black…</a:t>
            </a:r>
          </a:p>
          <a:p>
            <a:pPr eaLnBrk="1" hangingPunct="1">
              <a:spcBef>
                <a:spcPct val="20000"/>
              </a:spcBef>
            </a:pPr>
            <a:endParaRPr lang="en-US" sz="1800" dirty="0">
              <a:solidFill>
                <a:srgbClr val="FFFFFF"/>
              </a:solidFill>
              <a:latin typeface="Arial Rounded MT Bold" charset="0"/>
            </a:endParaRPr>
          </a:p>
          <a:p>
            <a:pPr eaLnBrk="1" hangingPunct="1">
              <a:spcBef>
                <a:spcPct val="20000"/>
              </a:spcBef>
              <a:buFontTx/>
              <a:buChar char="-"/>
            </a:pPr>
            <a:r>
              <a:rPr lang="en-US" sz="1800" dirty="0">
                <a:solidFill>
                  <a:srgbClr val="FFFFFF"/>
                </a:solidFill>
                <a:latin typeface="Arial Rounded MT Bold" charset="0"/>
              </a:rPr>
              <a:t> should see an even “jump”</a:t>
            </a:r>
          </a:p>
          <a:p>
            <a:pPr eaLnBrk="1" hangingPunct="1">
              <a:spcBef>
                <a:spcPct val="20000"/>
              </a:spcBef>
            </a:pPr>
            <a:r>
              <a:rPr lang="en-US" sz="1800" dirty="0">
                <a:solidFill>
                  <a:srgbClr val="FFFFFF"/>
                </a:solidFill>
                <a:latin typeface="Arial Rounded MT Bold" charset="0"/>
              </a:rPr>
              <a:t>in value from one step to the</a:t>
            </a:r>
          </a:p>
          <a:p>
            <a:pPr eaLnBrk="1" hangingPunct="1">
              <a:spcBef>
                <a:spcPct val="20000"/>
              </a:spcBef>
            </a:pPr>
            <a:r>
              <a:rPr lang="en-US" sz="1800" dirty="0">
                <a:solidFill>
                  <a:srgbClr val="FFFFFF"/>
                </a:solidFill>
                <a:latin typeface="Arial Rounded MT Bold" charset="0"/>
              </a:rPr>
              <a:t>next.</a:t>
            </a:r>
          </a:p>
          <a:p>
            <a:pPr eaLnBrk="1" hangingPunct="1">
              <a:spcBef>
                <a:spcPct val="20000"/>
              </a:spcBef>
            </a:pPr>
            <a:endParaRPr lang="en-US" sz="1800" dirty="0">
              <a:solidFill>
                <a:srgbClr val="FFFFFF"/>
              </a:solidFill>
              <a:latin typeface="Arial Rounded MT Bold" charset="0"/>
            </a:endParaRPr>
          </a:p>
          <a:p>
            <a:pPr eaLnBrk="1" hangingPunct="1">
              <a:spcBef>
                <a:spcPct val="20000"/>
              </a:spcBef>
              <a:buFontTx/>
              <a:buChar char="-"/>
            </a:pPr>
            <a:r>
              <a:rPr lang="en-US" sz="1800" dirty="0">
                <a:solidFill>
                  <a:srgbClr val="FFFFFF"/>
                </a:solidFill>
                <a:latin typeface="Arial Rounded MT Bold" charset="0"/>
              </a:rPr>
              <a:t> you will use this to create a </a:t>
            </a:r>
          </a:p>
          <a:p>
            <a:pPr eaLnBrk="1" hangingPunct="1">
              <a:spcBef>
                <a:spcPct val="20000"/>
              </a:spcBef>
            </a:pPr>
            <a:r>
              <a:rPr lang="en-US" sz="1800" dirty="0">
                <a:solidFill>
                  <a:srgbClr val="FFFFFF"/>
                </a:solidFill>
                <a:latin typeface="Arial Rounded MT Bold" charset="0"/>
              </a:rPr>
              <a:t>Full-range of value in your still life</a:t>
            </a:r>
          </a:p>
          <a:p>
            <a:pPr eaLnBrk="1" hangingPunct="1">
              <a:spcBef>
                <a:spcPct val="20000"/>
              </a:spcBef>
            </a:pPr>
            <a:endParaRPr lang="en-US" sz="1800" dirty="0">
              <a:solidFill>
                <a:srgbClr val="FFFFFF"/>
              </a:solidFill>
              <a:latin typeface="Arial Rounded MT Bold" charset="0"/>
            </a:endParaRPr>
          </a:p>
          <a:p>
            <a:pPr eaLnBrk="1" hangingPunct="1">
              <a:spcBef>
                <a:spcPct val="20000"/>
              </a:spcBef>
            </a:pPr>
            <a:r>
              <a:rPr lang="en-US" sz="1800" dirty="0">
                <a:solidFill>
                  <a:srgbClr val="FFFFFF"/>
                </a:solidFill>
                <a:latin typeface="Arial Rounded MT Bold" charset="0"/>
              </a:rPr>
              <a:t>	</a:t>
            </a:r>
          </a:p>
          <a:p>
            <a:pPr eaLnBrk="1" hangingPunct="1">
              <a:spcBef>
                <a:spcPct val="20000"/>
              </a:spcBef>
            </a:pPr>
            <a:endParaRPr lang="en-US" sz="1800" dirty="0">
              <a:solidFill>
                <a:srgbClr val="FFFFFF"/>
              </a:solidFill>
              <a:latin typeface="Arial Rounded MT Bold" charset="0"/>
            </a:endParaRPr>
          </a:p>
          <a:p>
            <a:pPr>
              <a:spcBef>
                <a:spcPct val="50000"/>
              </a:spcBef>
            </a:pPr>
            <a:endParaRPr lang="en-US" dirty="0">
              <a:solidFill>
                <a:srgbClr val="FFFFFF"/>
              </a:solidFill>
            </a:endParaRPr>
          </a:p>
        </p:txBody>
      </p:sp>
      <p:pic>
        <p:nvPicPr>
          <p:cNvPr id="28675" name="Picture 4" descr="valuescale-landscape.jpg                                       0021AFEDMacintosh HD                   BA80B8E8:"/>
          <p:cNvPicPr>
            <a:picLocks noChangeAspect="1" noChangeArrowheads="1"/>
          </p:cNvPicPr>
          <p:nvPr/>
        </p:nvPicPr>
        <p:blipFill>
          <a:blip r:embed="rId2"/>
          <a:srcRect/>
          <a:stretch>
            <a:fillRect/>
          </a:stretch>
        </p:blipFill>
        <p:spPr bwMode="auto">
          <a:xfrm>
            <a:off x="4648200" y="2362200"/>
            <a:ext cx="3729038" cy="4267200"/>
          </a:xfrm>
          <a:prstGeom prst="rect">
            <a:avLst/>
          </a:prstGeom>
          <a:noFill/>
          <a:ln w="9525">
            <a:noFill/>
            <a:miter lim="800000"/>
            <a:headEnd/>
            <a:tailEnd/>
          </a:ln>
        </p:spPr>
      </p:pic>
      <p:sp>
        <p:nvSpPr>
          <p:cNvPr id="28676" name="Rectangle 5"/>
          <p:cNvSpPr>
            <a:spLocks noChangeArrowheads="1"/>
          </p:cNvSpPr>
          <p:nvPr/>
        </p:nvSpPr>
        <p:spPr bwMode="auto">
          <a:xfrm>
            <a:off x="762000" y="1371600"/>
            <a:ext cx="762000" cy="762000"/>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endParaRPr lang="en-US"/>
          </a:p>
        </p:txBody>
      </p:sp>
      <p:sp>
        <p:nvSpPr>
          <p:cNvPr id="28677" name="Rectangle 7"/>
          <p:cNvSpPr>
            <a:spLocks noChangeArrowheads="1"/>
          </p:cNvSpPr>
          <p:nvPr/>
        </p:nvSpPr>
        <p:spPr bwMode="auto">
          <a:xfrm>
            <a:off x="1524000" y="1371600"/>
            <a:ext cx="762000" cy="762000"/>
          </a:xfrm>
          <a:prstGeom prst="rect">
            <a:avLst/>
          </a:prstGeom>
          <a:solidFill>
            <a:srgbClr val="D9D9D9"/>
          </a:solidFill>
          <a:ln w="9525">
            <a:solidFill>
              <a:schemeClr val="tx1"/>
            </a:solidFill>
            <a:miter lim="800000"/>
            <a:headEnd/>
            <a:tailEnd/>
          </a:ln>
        </p:spPr>
        <p:txBody>
          <a:bodyPr wrap="none" anchor="ctr">
            <a:prstTxWarp prst="textNoShape">
              <a:avLst/>
            </a:prstTxWarp>
          </a:bodyPr>
          <a:lstStyle/>
          <a:p>
            <a:endParaRPr lang="en-US"/>
          </a:p>
        </p:txBody>
      </p:sp>
      <p:sp>
        <p:nvSpPr>
          <p:cNvPr id="28678" name="Rectangle 8"/>
          <p:cNvSpPr>
            <a:spLocks noChangeArrowheads="1"/>
          </p:cNvSpPr>
          <p:nvPr/>
        </p:nvSpPr>
        <p:spPr bwMode="auto">
          <a:xfrm>
            <a:off x="3048000" y="1371600"/>
            <a:ext cx="762000" cy="762000"/>
          </a:xfrm>
          <a:prstGeom prst="rect">
            <a:avLst/>
          </a:prstGeom>
          <a:solidFill>
            <a:srgbClr val="9F9F9F"/>
          </a:solidFill>
          <a:ln w="9525">
            <a:solidFill>
              <a:schemeClr val="tx1"/>
            </a:solidFill>
            <a:miter lim="800000"/>
            <a:headEnd/>
            <a:tailEnd/>
          </a:ln>
        </p:spPr>
        <p:txBody>
          <a:bodyPr wrap="none" anchor="ctr">
            <a:prstTxWarp prst="textNoShape">
              <a:avLst/>
            </a:prstTxWarp>
          </a:bodyPr>
          <a:lstStyle/>
          <a:p>
            <a:endParaRPr lang="en-US"/>
          </a:p>
        </p:txBody>
      </p:sp>
      <p:sp>
        <p:nvSpPr>
          <p:cNvPr id="28679" name="Rectangle 9"/>
          <p:cNvSpPr>
            <a:spLocks noChangeArrowheads="1"/>
          </p:cNvSpPr>
          <p:nvPr/>
        </p:nvSpPr>
        <p:spPr bwMode="auto">
          <a:xfrm>
            <a:off x="3810000" y="1371600"/>
            <a:ext cx="762000" cy="762000"/>
          </a:xfrm>
          <a:prstGeom prst="rect">
            <a:avLst/>
          </a:prstGeom>
          <a:solidFill>
            <a:srgbClr val="7E7E7E"/>
          </a:solidFill>
          <a:ln w="9525">
            <a:solidFill>
              <a:schemeClr val="tx1"/>
            </a:solidFill>
            <a:miter lim="800000"/>
            <a:headEnd/>
            <a:tailEnd/>
          </a:ln>
        </p:spPr>
        <p:txBody>
          <a:bodyPr wrap="none" anchor="ctr">
            <a:prstTxWarp prst="textNoShape">
              <a:avLst/>
            </a:prstTxWarp>
          </a:bodyPr>
          <a:lstStyle/>
          <a:p>
            <a:endParaRPr lang="en-US"/>
          </a:p>
        </p:txBody>
      </p:sp>
      <p:sp>
        <p:nvSpPr>
          <p:cNvPr id="28680" name="Rectangle 10"/>
          <p:cNvSpPr>
            <a:spLocks noChangeArrowheads="1"/>
          </p:cNvSpPr>
          <p:nvPr/>
        </p:nvSpPr>
        <p:spPr bwMode="auto">
          <a:xfrm>
            <a:off x="4572000" y="1371600"/>
            <a:ext cx="762000" cy="762000"/>
          </a:xfrm>
          <a:prstGeom prst="rect">
            <a:avLst/>
          </a:prstGeom>
          <a:solidFill>
            <a:srgbClr val="676767"/>
          </a:solidFill>
          <a:ln w="9525">
            <a:solidFill>
              <a:schemeClr val="tx1"/>
            </a:solidFill>
            <a:miter lim="800000"/>
            <a:headEnd/>
            <a:tailEnd/>
          </a:ln>
        </p:spPr>
        <p:txBody>
          <a:bodyPr wrap="none" anchor="ctr">
            <a:prstTxWarp prst="textNoShape">
              <a:avLst/>
            </a:prstTxWarp>
          </a:bodyPr>
          <a:lstStyle/>
          <a:p>
            <a:endParaRPr lang="en-US"/>
          </a:p>
        </p:txBody>
      </p:sp>
      <p:sp>
        <p:nvSpPr>
          <p:cNvPr id="28681" name="Rectangle 11"/>
          <p:cNvSpPr>
            <a:spLocks noChangeArrowheads="1"/>
          </p:cNvSpPr>
          <p:nvPr/>
        </p:nvSpPr>
        <p:spPr bwMode="auto">
          <a:xfrm>
            <a:off x="5334000" y="1371600"/>
            <a:ext cx="762000" cy="762000"/>
          </a:xfrm>
          <a:prstGeom prst="rect">
            <a:avLst/>
          </a:prstGeom>
          <a:solidFill>
            <a:srgbClr val="464646"/>
          </a:solidFill>
          <a:ln w="9525">
            <a:solidFill>
              <a:schemeClr val="tx1"/>
            </a:solidFill>
            <a:miter lim="800000"/>
            <a:headEnd/>
            <a:tailEnd/>
          </a:ln>
        </p:spPr>
        <p:txBody>
          <a:bodyPr wrap="none" anchor="ctr">
            <a:prstTxWarp prst="textNoShape">
              <a:avLst/>
            </a:prstTxWarp>
          </a:bodyPr>
          <a:lstStyle/>
          <a:p>
            <a:endParaRPr lang="en-US"/>
          </a:p>
        </p:txBody>
      </p:sp>
      <p:sp>
        <p:nvSpPr>
          <p:cNvPr id="28682" name="Rectangle 12"/>
          <p:cNvSpPr>
            <a:spLocks noChangeArrowheads="1"/>
          </p:cNvSpPr>
          <p:nvPr/>
        </p:nvSpPr>
        <p:spPr bwMode="auto">
          <a:xfrm>
            <a:off x="6096000" y="1371600"/>
            <a:ext cx="762000" cy="762000"/>
          </a:xfrm>
          <a:prstGeom prst="rect">
            <a:avLst/>
          </a:prstGeom>
          <a:solidFill>
            <a:srgbClr val="343434"/>
          </a:solidFill>
          <a:ln w="9525">
            <a:solidFill>
              <a:schemeClr val="tx1"/>
            </a:solidFill>
            <a:miter lim="800000"/>
            <a:headEnd/>
            <a:tailEnd/>
          </a:ln>
        </p:spPr>
        <p:txBody>
          <a:bodyPr wrap="none" anchor="ctr">
            <a:prstTxWarp prst="textNoShape">
              <a:avLst/>
            </a:prstTxWarp>
          </a:bodyPr>
          <a:lstStyle/>
          <a:p>
            <a:endParaRPr lang="en-US"/>
          </a:p>
        </p:txBody>
      </p:sp>
      <p:sp>
        <p:nvSpPr>
          <p:cNvPr id="28683" name="Rectangle 13"/>
          <p:cNvSpPr>
            <a:spLocks noChangeArrowheads="1"/>
          </p:cNvSpPr>
          <p:nvPr/>
        </p:nvSpPr>
        <p:spPr bwMode="auto">
          <a:xfrm>
            <a:off x="6858000" y="1371600"/>
            <a:ext cx="762000" cy="762000"/>
          </a:xfrm>
          <a:prstGeom prst="rect">
            <a:avLst/>
          </a:prstGeom>
          <a:solidFill>
            <a:srgbClr val="1B1B1B"/>
          </a:solidFill>
          <a:ln w="9525">
            <a:solidFill>
              <a:schemeClr val="tx1"/>
            </a:solidFill>
            <a:miter lim="800000"/>
            <a:headEnd/>
            <a:tailEnd/>
          </a:ln>
        </p:spPr>
        <p:txBody>
          <a:bodyPr wrap="none" anchor="ctr">
            <a:prstTxWarp prst="textNoShape">
              <a:avLst/>
            </a:prstTxWarp>
          </a:bodyPr>
          <a:lstStyle/>
          <a:p>
            <a:endParaRPr lang="en-US"/>
          </a:p>
        </p:txBody>
      </p:sp>
      <p:sp>
        <p:nvSpPr>
          <p:cNvPr id="28684" name="Rectangle 14"/>
          <p:cNvSpPr>
            <a:spLocks noChangeArrowheads="1"/>
          </p:cNvSpPr>
          <p:nvPr/>
        </p:nvSpPr>
        <p:spPr bwMode="auto">
          <a:xfrm>
            <a:off x="7620000" y="1371600"/>
            <a:ext cx="762000" cy="762000"/>
          </a:xfrm>
          <a:prstGeom prst="rect">
            <a:avLst/>
          </a:prstGeom>
          <a:solidFill>
            <a:schemeClr val="tx1"/>
          </a:solidFill>
          <a:ln w="9525">
            <a:solidFill>
              <a:srgbClr val="393939"/>
            </a:solidFill>
            <a:miter lim="800000"/>
            <a:headEnd/>
            <a:tailEnd/>
          </a:ln>
        </p:spPr>
        <p:txBody>
          <a:bodyPr wrap="none" anchor="ctr">
            <a:prstTxWarp prst="textNoShape">
              <a:avLst/>
            </a:prstTxWarp>
          </a:bodyPr>
          <a:lstStyle/>
          <a:p>
            <a:endParaRPr lang="en-US"/>
          </a:p>
        </p:txBody>
      </p:sp>
      <p:sp>
        <p:nvSpPr>
          <p:cNvPr id="28685" name="Rectangle 17"/>
          <p:cNvSpPr>
            <a:spLocks noChangeArrowheads="1"/>
          </p:cNvSpPr>
          <p:nvPr/>
        </p:nvSpPr>
        <p:spPr bwMode="auto">
          <a:xfrm>
            <a:off x="2286000" y="1371600"/>
            <a:ext cx="762000" cy="762000"/>
          </a:xfrm>
          <a:prstGeom prst="rect">
            <a:avLst/>
          </a:prstGeom>
          <a:solidFill>
            <a:srgbClr val="BCBCBC"/>
          </a:solidFill>
          <a:ln w="9525">
            <a:solidFill>
              <a:schemeClr val="tx1"/>
            </a:solidFill>
            <a:miter lim="800000"/>
            <a:headEnd/>
            <a:tailEnd/>
          </a:ln>
        </p:spPr>
        <p:txBody>
          <a:bodyPr wrap="none" anchor="ctr">
            <a:prstTxWarp prst="textNoShape">
              <a:avLst/>
            </a:prstTxWarp>
          </a:bodyPr>
          <a:lstStyle/>
          <a:p>
            <a:endParaRPr lang="en-US"/>
          </a:p>
        </p:txBody>
      </p:sp>
      <p:pic>
        <p:nvPicPr>
          <p:cNvPr id="28686" name="Picture 19" descr="croshtcingbar.jpg                                              0021AFEDMacintosh HD                   BA80B8E8:"/>
          <p:cNvPicPr>
            <a:picLocks noChangeAspect="1" noChangeArrowheads="1"/>
          </p:cNvPicPr>
          <p:nvPr/>
        </p:nvPicPr>
        <p:blipFill>
          <a:blip r:embed="rId3"/>
          <a:srcRect/>
          <a:stretch>
            <a:fillRect/>
          </a:stretch>
        </p:blipFill>
        <p:spPr bwMode="auto">
          <a:xfrm>
            <a:off x="4572000" y="304800"/>
            <a:ext cx="3810000" cy="841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Rectangle 2"/>
          <p:cNvSpPr>
            <a:spLocks noGrp="1" noChangeArrowheads="1"/>
          </p:cNvSpPr>
          <p:nvPr>
            <p:ph type="subTitle" idx="1"/>
          </p:nvPr>
        </p:nvSpPr>
        <p:spPr>
          <a:xfrm>
            <a:off x="533400" y="228600"/>
            <a:ext cx="8305800" cy="762000"/>
          </a:xfrm>
        </p:spPr>
        <p:txBody>
          <a:bodyPr/>
          <a:lstStyle/>
          <a:p>
            <a:pPr algn="l" eaLnBrk="1" hangingPunct="1"/>
            <a:r>
              <a:rPr lang="en-US" sz="2400">
                <a:solidFill>
                  <a:srgbClr val="E5BA2C"/>
                </a:solidFill>
                <a:latin typeface="Arial Rounded MT Bold" charset="0"/>
              </a:rPr>
              <a:t>Ways to Create Value (SHADING)</a:t>
            </a:r>
          </a:p>
          <a:p>
            <a:pPr algn="l" eaLnBrk="1" hangingPunct="1"/>
            <a:endParaRPr lang="en-US" sz="1600">
              <a:solidFill>
                <a:schemeClr val="bg1"/>
              </a:solidFill>
              <a:latin typeface="Arial Rounded MT Bold" charset="0"/>
            </a:endParaRPr>
          </a:p>
          <a:p>
            <a:pPr algn="l" eaLnBrk="1" hangingPunct="1"/>
            <a:endParaRPr lang="en-US" sz="1600">
              <a:solidFill>
                <a:schemeClr val="bg1"/>
              </a:solidFill>
              <a:latin typeface="Arial Rounded MT Bold" charset="0"/>
            </a:endParaRPr>
          </a:p>
        </p:txBody>
      </p:sp>
      <p:pic>
        <p:nvPicPr>
          <p:cNvPr id="29699" name="Picture 3" descr="shading-styles.jpg                                             0021AFEDMacintosh HD                   BA80B8E8:"/>
          <p:cNvPicPr>
            <a:picLocks noChangeAspect="1" noChangeArrowheads="1"/>
          </p:cNvPicPr>
          <p:nvPr/>
        </p:nvPicPr>
        <p:blipFill>
          <a:blip r:embed="rId2">
            <a:lum bright="-12000" contrast="20000"/>
          </a:blip>
          <a:srcRect/>
          <a:stretch>
            <a:fillRect/>
          </a:stretch>
        </p:blipFill>
        <p:spPr bwMode="auto">
          <a:xfrm>
            <a:off x="1219200" y="914400"/>
            <a:ext cx="6705600" cy="3662363"/>
          </a:xfrm>
          <a:prstGeom prst="rect">
            <a:avLst/>
          </a:prstGeom>
          <a:noFill/>
          <a:ln w="9525">
            <a:noFill/>
            <a:miter lim="800000"/>
            <a:headEnd/>
            <a:tailEnd/>
          </a:ln>
        </p:spPr>
      </p:pic>
      <p:pic>
        <p:nvPicPr>
          <p:cNvPr id="29700" name="Picture 4" descr="STIPPLE.JPG                                                    0021AFEDMacintosh HD                   BA80B8E8:"/>
          <p:cNvPicPr>
            <a:picLocks noChangeAspect="1" noChangeArrowheads="1"/>
          </p:cNvPicPr>
          <p:nvPr/>
        </p:nvPicPr>
        <p:blipFill>
          <a:blip r:embed="rId3"/>
          <a:srcRect/>
          <a:stretch>
            <a:fillRect/>
          </a:stretch>
        </p:blipFill>
        <p:spPr bwMode="auto">
          <a:xfrm>
            <a:off x="457200" y="4953000"/>
            <a:ext cx="2339975" cy="1479550"/>
          </a:xfrm>
          <a:prstGeom prst="rect">
            <a:avLst/>
          </a:prstGeom>
          <a:noFill/>
          <a:ln w="9525">
            <a:noFill/>
            <a:miter lim="800000"/>
            <a:headEnd/>
            <a:tailEnd/>
          </a:ln>
        </p:spPr>
      </p:pic>
      <p:pic>
        <p:nvPicPr>
          <p:cNvPr id="29701" name="Picture 6" descr="crosshatching.jpg                                              0021AFEDMacintosh HD                   BA80B8E8:"/>
          <p:cNvPicPr>
            <a:picLocks noChangeAspect="1" noChangeArrowheads="1"/>
          </p:cNvPicPr>
          <p:nvPr/>
        </p:nvPicPr>
        <p:blipFill>
          <a:blip r:embed="rId4"/>
          <a:srcRect/>
          <a:stretch>
            <a:fillRect/>
          </a:stretch>
        </p:blipFill>
        <p:spPr bwMode="auto">
          <a:xfrm>
            <a:off x="5759450" y="4981575"/>
            <a:ext cx="2927350" cy="1419225"/>
          </a:xfrm>
          <a:prstGeom prst="rect">
            <a:avLst/>
          </a:prstGeom>
          <a:noFill/>
          <a:ln w="9525">
            <a:noFill/>
            <a:miter lim="800000"/>
            <a:headEnd/>
            <a:tailEnd/>
          </a:ln>
        </p:spPr>
      </p:pic>
      <p:pic>
        <p:nvPicPr>
          <p:cNvPr id="29702" name="Picture 7" descr="PARALLEL.JPG                                                   0021AFEDMacintosh HD                   BA80B8E8:"/>
          <p:cNvPicPr>
            <a:picLocks noChangeAspect="1" noChangeArrowheads="1"/>
          </p:cNvPicPr>
          <p:nvPr/>
        </p:nvPicPr>
        <p:blipFill>
          <a:blip r:embed="rId5"/>
          <a:srcRect/>
          <a:stretch>
            <a:fillRect/>
          </a:stretch>
        </p:blipFill>
        <p:spPr bwMode="auto">
          <a:xfrm>
            <a:off x="3048000" y="4953000"/>
            <a:ext cx="2416175" cy="14716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2" name="Rectangle 2"/>
          <p:cNvSpPr>
            <a:spLocks noGrp="1" noChangeArrowheads="1"/>
          </p:cNvSpPr>
          <p:nvPr>
            <p:ph type="subTitle" idx="1"/>
          </p:nvPr>
        </p:nvSpPr>
        <p:spPr>
          <a:xfrm>
            <a:off x="685800" y="533400"/>
            <a:ext cx="8305800" cy="762000"/>
          </a:xfrm>
        </p:spPr>
        <p:txBody>
          <a:bodyPr/>
          <a:lstStyle/>
          <a:p>
            <a:pPr algn="l" eaLnBrk="1" hangingPunct="1"/>
            <a:r>
              <a:rPr lang="en-US" sz="2400">
                <a:solidFill>
                  <a:srgbClr val="65BDCF"/>
                </a:solidFill>
                <a:latin typeface="Arial Rounded MT Bold" charset="0"/>
              </a:rPr>
              <a:t>Drawing Simple Objects:</a:t>
            </a:r>
            <a:endParaRPr lang="en-US" sz="2400">
              <a:solidFill>
                <a:schemeClr val="hlink"/>
              </a:solidFill>
              <a:latin typeface="Arial Rounded MT Bold" charset="0"/>
            </a:endParaRPr>
          </a:p>
          <a:p>
            <a:pPr algn="l" eaLnBrk="1" hangingPunct="1"/>
            <a:endParaRPr lang="en-US" sz="2400">
              <a:solidFill>
                <a:schemeClr val="bg1"/>
              </a:solidFill>
              <a:latin typeface="Arial Rounded MT Bold" charset="0"/>
            </a:endParaRPr>
          </a:p>
        </p:txBody>
      </p:sp>
      <p:pic>
        <p:nvPicPr>
          <p:cNvPr id="30723" name="Picture 4" descr="cup-drwg-outline.jpg                                           0021AFEDMacintosh HD                   BA80B8E8:"/>
          <p:cNvPicPr>
            <a:picLocks noChangeAspect="1" noChangeArrowheads="1"/>
          </p:cNvPicPr>
          <p:nvPr/>
        </p:nvPicPr>
        <p:blipFill>
          <a:blip r:embed="rId2">
            <a:lum bright="-20000" contrast="20000"/>
          </a:blip>
          <a:srcRect/>
          <a:stretch>
            <a:fillRect/>
          </a:stretch>
        </p:blipFill>
        <p:spPr bwMode="auto">
          <a:xfrm>
            <a:off x="6248400" y="228600"/>
            <a:ext cx="1389063" cy="6402388"/>
          </a:xfrm>
          <a:prstGeom prst="rect">
            <a:avLst/>
          </a:prstGeom>
          <a:noFill/>
          <a:ln w="9525">
            <a:noFill/>
            <a:miter lim="800000"/>
            <a:headEnd/>
            <a:tailEnd/>
          </a:ln>
        </p:spPr>
      </p:pic>
      <p:pic>
        <p:nvPicPr>
          <p:cNvPr id="30724" name="Picture 6" descr="chair-still-life.jpg                                           0021AFEDMacintosh HD                   BA80B8E8:"/>
          <p:cNvPicPr>
            <a:picLocks noChangeAspect="1" noChangeArrowheads="1"/>
          </p:cNvPicPr>
          <p:nvPr/>
        </p:nvPicPr>
        <p:blipFill>
          <a:blip r:embed="rId3"/>
          <a:srcRect/>
          <a:stretch>
            <a:fillRect/>
          </a:stretch>
        </p:blipFill>
        <p:spPr bwMode="auto">
          <a:xfrm>
            <a:off x="760413" y="1889125"/>
            <a:ext cx="5106987" cy="2851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Rectangle 2"/>
          <p:cNvSpPr>
            <a:spLocks noGrp="1" noChangeArrowheads="1"/>
          </p:cNvSpPr>
          <p:nvPr>
            <p:ph type="subTitle" idx="1"/>
          </p:nvPr>
        </p:nvSpPr>
        <p:spPr>
          <a:xfrm>
            <a:off x="685800" y="533400"/>
            <a:ext cx="8305800" cy="762000"/>
          </a:xfrm>
        </p:spPr>
        <p:txBody>
          <a:bodyPr/>
          <a:lstStyle/>
          <a:p>
            <a:pPr algn="l" eaLnBrk="1" hangingPunct="1"/>
            <a:r>
              <a:rPr lang="en-US" sz="2400">
                <a:solidFill>
                  <a:srgbClr val="65BDCF"/>
                </a:solidFill>
                <a:latin typeface="Arial Rounded MT Bold" charset="0"/>
              </a:rPr>
              <a:t>Adding Value:</a:t>
            </a:r>
            <a:endParaRPr lang="en-US" sz="2400">
              <a:solidFill>
                <a:schemeClr val="hlink"/>
              </a:solidFill>
              <a:latin typeface="Arial Rounded MT Bold" charset="0"/>
            </a:endParaRPr>
          </a:p>
          <a:p>
            <a:pPr algn="l" eaLnBrk="1" hangingPunct="1"/>
            <a:endParaRPr lang="en-US" sz="2000">
              <a:solidFill>
                <a:schemeClr val="bg1"/>
              </a:solidFill>
              <a:latin typeface="Arial Rounded MT Bold" charset="0"/>
            </a:endParaRPr>
          </a:p>
        </p:txBody>
      </p:sp>
      <p:pic>
        <p:nvPicPr>
          <p:cNvPr id="31747" name="Picture 5" descr="3cylinders.jpg                                                 0021AFEDMacintosh HD                   BA80B8E8:"/>
          <p:cNvPicPr>
            <a:picLocks noChangeAspect="1" noChangeArrowheads="1"/>
          </p:cNvPicPr>
          <p:nvPr/>
        </p:nvPicPr>
        <p:blipFill>
          <a:blip r:embed="rId2"/>
          <a:srcRect/>
          <a:stretch>
            <a:fillRect/>
          </a:stretch>
        </p:blipFill>
        <p:spPr bwMode="auto">
          <a:xfrm>
            <a:off x="1447800" y="1447800"/>
            <a:ext cx="6096000" cy="4389438"/>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Rectangle 2"/>
          <p:cNvSpPr>
            <a:spLocks noGrp="1" noChangeArrowheads="1"/>
          </p:cNvSpPr>
          <p:nvPr>
            <p:ph type="subTitle" idx="1"/>
          </p:nvPr>
        </p:nvSpPr>
        <p:spPr>
          <a:xfrm>
            <a:off x="685800" y="533399"/>
            <a:ext cx="8305800" cy="5259693"/>
          </a:xfrm>
        </p:spPr>
        <p:txBody>
          <a:bodyPr>
            <a:normAutofit/>
          </a:bodyPr>
          <a:lstStyle/>
          <a:p>
            <a:pPr algn="l" eaLnBrk="1" hangingPunct="1"/>
            <a:r>
              <a:rPr lang="en-US" sz="2000" dirty="0">
                <a:solidFill>
                  <a:srgbClr val="65BDCF"/>
                </a:solidFill>
                <a:latin typeface="Arial Rounded MT Bold" charset="0"/>
              </a:rPr>
              <a:t>Setting up your composition:</a:t>
            </a:r>
          </a:p>
          <a:p>
            <a:pPr algn="l" eaLnBrk="1" hangingPunct="1"/>
            <a:endParaRPr lang="en-US" sz="2000" dirty="0">
              <a:solidFill>
                <a:srgbClr val="65BDCF"/>
              </a:solidFill>
              <a:latin typeface="Arial Rounded MT Bold" charset="0"/>
            </a:endParaRPr>
          </a:p>
          <a:p>
            <a:pPr algn="l" eaLnBrk="1" hangingPunct="1"/>
            <a:r>
              <a:rPr lang="en-US" sz="2000" dirty="0">
                <a:solidFill>
                  <a:schemeClr val="bg1"/>
                </a:solidFill>
                <a:latin typeface="Arial Rounded MT Bold" charset="0"/>
              </a:rPr>
              <a:t>Plan your drawing by planning</a:t>
            </a:r>
          </a:p>
          <a:p>
            <a:pPr algn="l" eaLnBrk="1" hangingPunct="1"/>
            <a:r>
              <a:rPr lang="en-US" sz="2000" dirty="0">
                <a:solidFill>
                  <a:schemeClr val="bg1"/>
                </a:solidFill>
                <a:latin typeface="Arial Rounded MT Bold" charset="0"/>
              </a:rPr>
              <a:t>the </a:t>
            </a:r>
            <a:r>
              <a:rPr lang="en-US" sz="2000" dirty="0">
                <a:solidFill>
                  <a:srgbClr val="FFFFFF"/>
                </a:solidFill>
                <a:latin typeface="Arial Rounded MT Bold" charset="0"/>
              </a:rPr>
              <a:t>arrangement of your objects</a:t>
            </a:r>
          </a:p>
          <a:p>
            <a:pPr algn="l" eaLnBrk="1" hangingPunct="1"/>
            <a:r>
              <a:rPr lang="en-US" sz="2000" dirty="0">
                <a:solidFill>
                  <a:srgbClr val="FFFFFF"/>
                </a:solidFill>
                <a:latin typeface="Arial Rounded MT Bold" charset="0"/>
              </a:rPr>
              <a:t>(Remember - you have control</a:t>
            </a:r>
          </a:p>
          <a:p>
            <a:pPr algn="l" eaLnBrk="1" hangingPunct="1"/>
            <a:r>
              <a:rPr lang="en-US" sz="2000" dirty="0">
                <a:solidFill>
                  <a:srgbClr val="FFFFFF"/>
                </a:solidFill>
                <a:latin typeface="Arial Rounded MT Bold" charset="0"/>
              </a:rPr>
              <a:t>as the artist!) </a:t>
            </a:r>
          </a:p>
          <a:p>
            <a:pPr algn="l" eaLnBrk="1" hangingPunct="1"/>
            <a:endParaRPr lang="en-US" sz="2000" dirty="0">
              <a:solidFill>
                <a:srgbClr val="FFFFFF"/>
              </a:solidFill>
              <a:latin typeface="Arial Rounded MT Bold" charset="0"/>
            </a:endParaRPr>
          </a:p>
          <a:p>
            <a:pPr algn="l" eaLnBrk="1" hangingPunct="1"/>
            <a:r>
              <a:rPr lang="en-US" sz="2000" dirty="0">
                <a:solidFill>
                  <a:srgbClr val="FFFFFF"/>
                </a:solidFill>
                <a:latin typeface="Arial Rounded MT Bold" charset="0"/>
              </a:rPr>
              <a:t>Think about the OVERALL </a:t>
            </a:r>
          </a:p>
          <a:p>
            <a:pPr algn="l" eaLnBrk="1" hangingPunct="1"/>
            <a:r>
              <a:rPr lang="en-US" sz="2000" dirty="0">
                <a:solidFill>
                  <a:srgbClr val="FFFFFF"/>
                </a:solidFill>
                <a:latin typeface="Arial Rounded MT Bold" charset="0"/>
              </a:rPr>
              <a:t>“shape of the objects”, how they</a:t>
            </a:r>
          </a:p>
          <a:p>
            <a:pPr algn="l" eaLnBrk="1" hangingPunct="1"/>
            <a:r>
              <a:rPr lang="en-US" sz="2000" dirty="0">
                <a:solidFill>
                  <a:srgbClr val="FFFFFF"/>
                </a:solidFill>
                <a:latin typeface="Arial Rounded MT Bold" charset="0"/>
              </a:rPr>
              <a:t>will appear on the page </a:t>
            </a:r>
          </a:p>
          <a:p>
            <a:pPr algn="l" eaLnBrk="1" hangingPunct="1"/>
            <a:endParaRPr lang="en-US" sz="2000" dirty="0">
              <a:solidFill>
                <a:srgbClr val="FFFFFF"/>
              </a:solidFill>
              <a:latin typeface="Arial Rounded MT Bold" charset="0"/>
            </a:endParaRPr>
          </a:p>
          <a:p>
            <a:pPr algn="l" eaLnBrk="1" hangingPunct="1"/>
            <a:endParaRPr lang="en-US" sz="2000" dirty="0">
              <a:solidFill>
                <a:srgbClr val="FFFFFF"/>
              </a:solidFill>
              <a:latin typeface="Arial Rounded MT Bold" charset="0"/>
            </a:endParaRPr>
          </a:p>
          <a:p>
            <a:pPr algn="l" eaLnBrk="1" hangingPunct="1"/>
            <a:endParaRPr lang="en-US" sz="1800" dirty="0">
              <a:solidFill>
                <a:srgbClr val="FFFFFF"/>
              </a:solidFill>
              <a:latin typeface="Arial Rounded MT Bold" charset="0"/>
            </a:endParaRPr>
          </a:p>
        </p:txBody>
      </p:sp>
      <p:pic>
        <p:nvPicPr>
          <p:cNvPr id="32771" name="Picture 4" descr="composition-still-life.jpg                                     0021AFEDMacintosh HD                   BA80B8E8:"/>
          <p:cNvPicPr>
            <a:picLocks noChangeAspect="1" noChangeArrowheads="1"/>
          </p:cNvPicPr>
          <p:nvPr/>
        </p:nvPicPr>
        <p:blipFill>
          <a:blip r:embed="rId2">
            <a:lum bright="-38000" contrast="8000"/>
          </a:blip>
          <a:srcRect/>
          <a:stretch>
            <a:fillRect/>
          </a:stretch>
        </p:blipFill>
        <p:spPr bwMode="auto">
          <a:xfrm>
            <a:off x="5105400" y="1143000"/>
            <a:ext cx="3276600" cy="5257800"/>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Rectangle 2"/>
          <p:cNvSpPr>
            <a:spLocks noGrp="1" noChangeArrowheads="1"/>
          </p:cNvSpPr>
          <p:nvPr>
            <p:ph type="subTitle" idx="1"/>
          </p:nvPr>
        </p:nvSpPr>
        <p:spPr>
          <a:xfrm>
            <a:off x="647700" y="380999"/>
            <a:ext cx="8305800" cy="2345161"/>
          </a:xfrm>
        </p:spPr>
        <p:txBody>
          <a:bodyPr>
            <a:normAutofit/>
          </a:bodyPr>
          <a:lstStyle/>
          <a:p>
            <a:pPr algn="l" eaLnBrk="1" hangingPunct="1"/>
            <a:r>
              <a:rPr lang="en-US" sz="2400" dirty="0">
                <a:solidFill>
                  <a:srgbClr val="FFFFFF"/>
                </a:solidFill>
                <a:latin typeface="Arial Rounded MT Bold" charset="0"/>
              </a:rPr>
              <a:t>Start your drawing…</a:t>
            </a:r>
            <a:endParaRPr lang="en-US" sz="1800" dirty="0">
              <a:solidFill>
                <a:srgbClr val="FFFFFF"/>
              </a:solidFill>
              <a:latin typeface="Arial Rounded MT Bold" charset="0"/>
            </a:endParaRPr>
          </a:p>
          <a:p>
            <a:pPr algn="l" eaLnBrk="1" hangingPunct="1"/>
            <a:endParaRPr lang="en-US" sz="1800" dirty="0">
              <a:solidFill>
                <a:srgbClr val="FFFFFF"/>
              </a:solidFill>
              <a:latin typeface="Arial Rounded MT Bold" charset="0"/>
            </a:endParaRPr>
          </a:p>
          <a:p>
            <a:pPr algn="l" eaLnBrk="1" hangingPunct="1"/>
            <a:r>
              <a:rPr lang="en-US" sz="1800" dirty="0">
                <a:solidFill>
                  <a:srgbClr val="FFFFFF"/>
                </a:solidFill>
                <a:latin typeface="Arial Rounded MT Bold" charset="0"/>
              </a:rPr>
              <a:t>LIGHTLY sketch out shapes of objects (use vine charcoal, a drawing stump or light pencil (ex: 4H). </a:t>
            </a:r>
          </a:p>
          <a:p>
            <a:pPr algn="l" eaLnBrk="1" hangingPunct="1"/>
            <a:endParaRPr lang="en-US" sz="1800" dirty="0">
              <a:solidFill>
                <a:srgbClr val="FFFFFF"/>
              </a:solidFill>
              <a:latin typeface="Arial Rounded MT Bold" charset="0"/>
            </a:endParaRPr>
          </a:p>
          <a:p>
            <a:pPr algn="l" eaLnBrk="1" hangingPunct="1"/>
            <a:r>
              <a:rPr lang="en-US" sz="1800" dirty="0">
                <a:solidFill>
                  <a:srgbClr val="FFFFFF"/>
                </a:solidFill>
                <a:latin typeface="Arial Rounded MT Bold" charset="0"/>
              </a:rPr>
              <a:t>Work out the kinks now… get the perspective, composition and proportions right… </a:t>
            </a:r>
          </a:p>
          <a:p>
            <a:pPr algn="l" eaLnBrk="1" hangingPunct="1"/>
            <a:endParaRPr lang="en-US" sz="1800" dirty="0">
              <a:solidFill>
                <a:srgbClr val="FFFFFF"/>
              </a:solidFill>
              <a:latin typeface="Arial Rounded MT Bold" charset="0"/>
            </a:endParaRPr>
          </a:p>
          <a:p>
            <a:pPr algn="l" eaLnBrk="1" hangingPunct="1"/>
            <a:endParaRPr lang="en-US" sz="1600" dirty="0">
              <a:solidFill>
                <a:srgbClr val="FFFFFF"/>
              </a:solidFill>
              <a:latin typeface="Arial Rounded MT Bold" charset="0"/>
            </a:endParaRPr>
          </a:p>
        </p:txBody>
      </p:sp>
      <p:pic>
        <p:nvPicPr>
          <p:cNvPr id="33795" name="Picture 4" descr="still-life2-map.jpg                                            0021AFEDMacintosh HD                   BA80B8E8:"/>
          <p:cNvPicPr>
            <a:picLocks noChangeAspect="1" noChangeArrowheads="1"/>
          </p:cNvPicPr>
          <p:nvPr/>
        </p:nvPicPr>
        <p:blipFill>
          <a:blip r:embed="rId2"/>
          <a:srcRect/>
          <a:stretch>
            <a:fillRect/>
          </a:stretch>
        </p:blipFill>
        <p:spPr bwMode="auto">
          <a:xfrm>
            <a:off x="304800" y="3076575"/>
            <a:ext cx="4191000" cy="3171825"/>
          </a:xfrm>
          <a:prstGeom prst="rect">
            <a:avLst/>
          </a:prstGeom>
          <a:noFill/>
          <a:ln w="9525">
            <a:noFill/>
            <a:miter lim="800000"/>
            <a:headEnd/>
            <a:tailEnd/>
          </a:ln>
        </p:spPr>
      </p:pic>
      <p:pic>
        <p:nvPicPr>
          <p:cNvPr id="33796" name="Picture 5" descr="still-life2-value.jpg                                          0021AFEDMacintosh HD                   BA80B8E8:"/>
          <p:cNvPicPr>
            <a:picLocks noChangeAspect="1" noChangeArrowheads="1"/>
          </p:cNvPicPr>
          <p:nvPr/>
        </p:nvPicPr>
        <p:blipFill>
          <a:blip r:embed="rId3"/>
          <a:srcRect/>
          <a:stretch>
            <a:fillRect/>
          </a:stretch>
        </p:blipFill>
        <p:spPr bwMode="auto">
          <a:xfrm>
            <a:off x="4800600" y="3071813"/>
            <a:ext cx="4038600" cy="3176587"/>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4818" name="Picture 6" descr="still-life1-photo.jpg                                          0021AFEDMacintosh HD                   BA80B8E8:"/>
          <p:cNvPicPr>
            <a:picLocks noChangeAspect="1" noChangeArrowheads="1"/>
          </p:cNvPicPr>
          <p:nvPr/>
        </p:nvPicPr>
        <p:blipFill>
          <a:blip r:embed="rId2"/>
          <a:srcRect/>
          <a:stretch>
            <a:fillRect/>
          </a:stretch>
        </p:blipFill>
        <p:spPr bwMode="auto">
          <a:xfrm>
            <a:off x="228600" y="228600"/>
            <a:ext cx="3581400" cy="2674938"/>
          </a:xfrm>
          <a:prstGeom prst="rect">
            <a:avLst/>
          </a:prstGeom>
          <a:noFill/>
          <a:ln w="9525">
            <a:noFill/>
            <a:miter lim="800000"/>
            <a:headEnd/>
            <a:tailEnd/>
          </a:ln>
        </p:spPr>
      </p:pic>
      <p:pic>
        <p:nvPicPr>
          <p:cNvPr id="34819" name="Picture 7" descr="still-life1-map.jpg                                            0021AFEDMacintosh HD                   BA80B8E8:"/>
          <p:cNvPicPr>
            <a:picLocks noChangeAspect="1" noChangeArrowheads="1"/>
          </p:cNvPicPr>
          <p:nvPr/>
        </p:nvPicPr>
        <p:blipFill>
          <a:blip r:embed="rId3">
            <a:lum bright="-10000" contrast="6000"/>
          </a:blip>
          <a:srcRect/>
          <a:stretch>
            <a:fillRect/>
          </a:stretch>
        </p:blipFill>
        <p:spPr bwMode="auto">
          <a:xfrm>
            <a:off x="4114800" y="838200"/>
            <a:ext cx="4343400" cy="2781300"/>
          </a:xfrm>
          <a:prstGeom prst="rect">
            <a:avLst/>
          </a:prstGeom>
          <a:noFill/>
          <a:ln w="9525">
            <a:noFill/>
            <a:miter lim="800000"/>
            <a:headEnd/>
            <a:tailEnd/>
          </a:ln>
        </p:spPr>
      </p:pic>
      <p:pic>
        <p:nvPicPr>
          <p:cNvPr id="34820" name="Picture 8" descr="still-life1-block.jpg                                          0021AFEDMacintosh HD                   BA80B8E8:"/>
          <p:cNvPicPr>
            <a:picLocks noChangeAspect="1" noChangeArrowheads="1"/>
          </p:cNvPicPr>
          <p:nvPr/>
        </p:nvPicPr>
        <p:blipFill>
          <a:blip r:embed="rId4">
            <a:lum bright="-10000" contrast="14000"/>
          </a:blip>
          <a:srcRect/>
          <a:stretch>
            <a:fillRect/>
          </a:stretch>
        </p:blipFill>
        <p:spPr bwMode="auto">
          <a:xfrm>
            <a:off x="762000" y="3429000"/>
            <a:ext cx="3733800" cy="3094038"/>
          </a:xfrm>
          <a:prstGeom prst="rect">
            <a:avLst/>
          </a:prstGeom>
          <a:noFill/>
          <a:ln w="9525">
            <a:noFill/>
            <a:miter lim="800000"/>
            <a:headEnd/>
            <a:tailEnd/>
          </a:ln>
        </p:spPr>
      </p:pic>
      <p:pic>
        <p:nvPicPr>
          <p:cNvPr id="34821" name="Picture 9" descr="still-life1-value.jpg                                          0021AFEDMacintosh HD                   BA80B8E8:"/>
          <p:cNvPicPr>
            <a:picLocks noChangeAspect="1" noChangeArrowheads="1"/>
          </p:cNvPicPr>
          <p:nvPr/>
        </p:nvPicPr>
        <p:blipFill>
          <a:blip r:embed="rId5"/>
          <a:srcRect/>
          <a:stretch>
            <a:fillRect/>
          </a:stretch>
        </p:blipFill>
        <p:spPr bwMode="auto">
          <a:xfrm>
            <a:off x="4800600" y="4108450"/>
            <a:ext cx="2971800" cy="2219325"/>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5842" name="Picture 6" descr="still-life1.jpg                                                0021AFEDMacintosh HD                   BA80B8E8:"/>
          <p:cNvPicPr>
            <a:picLocks noChangeAspect="1" noChangeArrowheads="1"/>
          </p:cNvPicPr>
          <p:nvPr/>
        </p:nvPicPr>
        <p:blipFill>
          <a:blip r:embed="rId2"/>
          <a:srcRect/>
          <a:stretch>
            <a:fillRect/>
          </a:stretch>
        </p:blipFill>
        <p:spPr bwMode="auto">
          <a:xfrm>
            <a:off x="1371600" y="765175"/>
            <a:ext cx="6477000" cy="5330825"/>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6" name="Text Box 6"/>
          <p:cNvSpPr txBox="1">
            <a:spLocks noChangeArrowheads="1"/>
          </p:cNvSpPr>
          <p:nvPr/>
        </p:nvSpPr>
        <p:spPr bwMode="auto">
          <a:xfrm>
            <a:off x="381000" y="381000"/>
            <a:ext cx="8382000" cy="5564188"/>
          </a:xfrm>
          <a:prstGeom prst="rect">
            <a:avLst/>
          </a:prstGeom>
          <a:noFill/>
          <a:ln w="9525">
            <a:noFill/>
            <a:miter lim="800000"/>
            <a:headEnd/>
            <a:tailEnd/>
          </a:ln>
        </p:spPr>
        <p:txBody>
          <a:bodyPr>
            <a:prstTxWarp prst="textNoShape">
              <a:avLst/>
            </a:prstTxWarp>
            <a:spAutoFit/>
          </a:bodyPr>
          <a:lstStyle/>
          <a:p>
            <a:pPr>
              <a:spcBef>
                <a:spcPct val="50000"/>
              </a:spcBef>
            </a:pPr>
            <a:r>
              <a:rPr lang="en-US" sz="2200" dirty="0">
                <a:solidFill>
                  <a:srgbClr val="88E527"/>
                </a:solidFill>
                <a:latin typeface="Arial Rounded MT Bold" charset="0"/>
              </a:rPr>
              <a:t>Your assignment:</a:t>
            </a:r>
          </a:p>
          <a:p>
            <a:pPr>
              <a:spcBef>
                <a:spcPct val="50000"/>
              </a:spcBef>
            </a:pPr>
            <a:endParaRPr lang="en-US" sz="2200" dirty="0">
              <a:solidFill>
                <a:schemeClr val="hlink"/>
              </a:solidFill>
              <a:latin typeface="Arial Rounded MT Bold" charset="0"/>
            </a:endParaRPr>
          </a:p>
          <a:p>
            <a:pPr>
              <a:spcBef>
                <a:spcPct val="50000"/>
              </a:spcBef>
            </a:pPr>
            <a:r>
              <a:rPr lang="en-US" sz="2200" dirty="0">
                <a:solidFill>
                  <a:schemeClr val="hlink"/>
                </a:solidFill>
                <a:latin typeface="Arial Rounded MT Bold" charset="0"/>
              </a:rPr>
              <a:t>1 - Create a value scale (10 steps etc.)</a:t>
            </a:r>
          </a:p>
          <a:p>
            <a:pPr>
              <a:spcBef>
                <a:spcPct val="50000"/>
              </a:spcBef>
            </a:pPr>
            <a:r>
              <a:rPr lang="en-US" sz="2200" dirty="0">
                <a:solidFill>
                  <a:srgbClr val="913499"/>
                </a:solidFill>
                <a:latin typeface="Arial Rounded MT Bold" charset="0"/>
              </a:rPr>
              <a:t>2 - An observational/still-life drawing showing:</a:t>
            </a:r>
          </a:p>
          <a:p>
            <a:pPr>
              <a:spcBef>
                <a:spcPct val="50000"/>
              </a:spcBef>
            </a:pPr>
            <a:r>
              <a:rPr lang="en-US" sz="2200" dirty="0">
                <a:solidFill>
                  <a:srgbClr val="88E527"/>
                </a:solidFill>
                <a:latin typeface="Arial Rounded MT Bold" charset="0"/>
              </a:rPr>
              <a:t>	</a:t>
            </a:r>
            <a:r>
              <a:rPr lang="en-US" sz="2000" dirty="0">
                <a:solidFill>
                  <a:srgbClr val="88E527"/>
                </a:solidFill>
                <a:latin typeface="Arial Rounded MT Bold" charset="0"/>
              </a:rPr>
              <a:t>• developed value</a:t>
            </a:r>
          </a:p>
          <a:p>
            <a:pPr>
              <a:spcBef>
                <a:spcPct val="50000"/>
              </a:spcBef>
            </a:pPr>
            <a:r>
              <a:rPr lang="en-US" sz="2000" dirty="0">
                <a:solidFill>
                  <a:srgbClr val="88E527"/>
                </a:solidFill>
                <a:latin typeface="Arial Rounded MT Bold" charset="0"/>
              </a:rPr>
              <a:t>	• sophisticated composition, use of entire picture plane</a:t>
            </a:r>
          </a:p>
          <a:p>
            <a:pPr>
              <a:spcBef>
                <a:spcPct val="50000"/>
              </a:spcBef>
            </a:pPr>
            <a:r>
              <a:rPr lang="en-US" sz="2000" dirty="0">
                <a:solidFill>
                  <a:srgbClr val="88E527"/>
                </a:solidFill>
                <a:latin typeface="Arial Rounded MT Bold" charset="0"/>
              </a:rPr>
              <a:t>	• experimentation and/or mastery of media</a:t>
            </a:r>
          </a:p>
          <a:p>
            <a:pPr>
              <a:spcBef>
                <a:spcPct val="50000"/>
              </a:spcBef>
            </a:pPr>
            <a:r>
              <a:rPr lang="en-US" sz="2000" dirty="0">
                <a:solidFill>
                  <a:srgbClr val="88E527"/>
                </a:solidFill>
                <a:latin typeface="Arial Rounded MT Bold" charset="0"/>
              </a:rPr>
              <a:t>	• correct proportion OR distortion with artistic purpose</a:t>
            </a:r>
          </a:p>
          <a:p>
            <a:pPr>
              <a:spcBef>
                <a:spcPct val="50000"/>
              </a:spcBef>
            </a:pPr>
            <a:r>
              <a:rPr lang="en-US" sz="2000" dirty="0">
                <a:solidFill>
                  <a:srgbClr val="88E527"/>
                </a:solidFill>
                <a:latin typeface="Arial Rounded MT Bold" charset="0"/>
              </a:rPr>
              <a:t>	• set up your own or use one of the ones around the studio</a:t>
            </a:r>
          </a:p>
          <a:p>
            <a:pPr>
              <a:spcBef>
                <a:spcPct val="50000"/>
              </a:spcBef>
            </a:pPr>
            <a:endParaRPr lang="en-US" sz="2000" dirty="0">
              <a:solidFill>
                <a:srgbClr val="88E527"/>
              </a:solidFill>
              <a:latin typeface="Arial Rounded MT Bold" charset="0"/>
            </a:endParaRPr>
          </a:p>
          <a:p>
            <a:pPr>
              <a:spcBef>
                <a:spcPct val="50000"/>
              </a:spcBef>
            </a:pPr>
            <a:r>
              <a:rPr lang="en-US" sz="2200" dirty="0">
                <a:solidFill>
                  <a:srgbClr val="88E527"/>
                </a:solidFill>
                <a:latin typeface="Arial Rounded MT Bold" charset="0"/>
              </a:rPr>
              <a:t>* If you are a beginner, start with the egg drawing… then move on to a simple still life.</a:t>
            </a: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8" name="Rectangle 2"/>
          <p:cNvSpPr>
            <a:spLocks noGrp="1" noChangeArrowheads="1"/>
          </p:cNvSpPr>
          <p:nvPr>
            <p:ph type="subTitle" idx="1"/>
          </p:nvPr>
        </p:nvSpPr>
        <p:spPr>
          <a:xfrm>
            <a:off x="533400" y="228600"/>
            <a:ext cx="8305800" cy="6324600"/>
          </a:xfrm>
        </p:spPr>
        <p:txBody>
          <a:bodyPr/>
          <a:lstStyle/>
          <a:p>
            <a:pPr eaLnBrk="1" hangingPunct="1"/>
            <a:r>
              <a:rPr lang="en-US" sz="2400">
                <a:solidFill>
                  <a:srgbClr val="88E527"/>
                </a:solidFill>
                <a:latin typeface="Arial Rounded MT Bold" charset="0"/>
              </a:rPr>
              <a:t>WHY DRAW STILL LIFES?</a:t>
            </a:r>
          </a:p>
          <a:p>
            <a:pPr algn="l" eaLnBrk="1" hangingPunct="1"/>
            <a:endParaRPr lang="en-US" sz="1800">
              <a:solidFill>
                <a:schemeClr val="bg1"/>
              </a:solidFill>
              <a:latin typeface="Arial Rounded MT Bold" charset="0"/>
            </a:endParaRPr>
          </a:p>
          <a:p>
            <a:pPr algn="l" eaLnBrk="1" hangingPunct="1"/>
            <a:r>
              <a:rPr lang="en-US" sz="1800">
                <a:solidFill>
                  <a:schemeClr val="bg1"/>
                </a:solidFill>
                <a:latin typeface="Arial Rounded MT Bold" charset="0"/>
              </a:rPr>
              <a:t>A still life is a drawing or painting of inanimate objects - such as fruit, pottery and flowers. </a:t>
            </a:r>
          </a:p>
          <a:p>
            <a:pPr algn="l" eaLnBrk="1" hangingPunct="1"/>
            <a:endParaRPr lang="en-US" sz="1800">
              <a:solidFill>
                <a:schemeClr val="bg1"/>
              </a:solidFill>
              <a:latin typeface="Arial Rounded MT Bold" charset="0"/>
            </a:endParaRPr>
          </a:p>
          <a:p>
            <a:pPr algn="l" eaLnBrk="1" hangingPunct="1"/>
            <a:r>
              <a:rPr lang="en-US" sz="1800">
                <a:solidFill>
                  <a:schemeClr val="bg1"/>
                </a:solidFill>
                <a:latin typeface="Arial Rounded MT Bold" charset="0"/>
              </a:rPr>
              <a:t>The artist has a chance to arrange these objects (unlike a landscape) in order to work out the composition of their artwork. In addition, they are a great way to practice and develop observational drawing techniques. </a:t>
            </a:r>
          </a:p>
        </p:txBody>
      </p:sp>
      <p:pic>
        <p:nvPicPr>
          <p:cNvPr id="14339" name="Picture 3" descr="thiebaud-aroundthecake.jpg                                     0021AFEDMacintosh HD                   BA80B8E8:"/>
          <p:cNvPicPr>
            <a:picLocks noChangeAspect="1" noChangeArrowheads="1"/>
          </p:cNvPicPr>
          <p:nvPr/>
        </p:nvPicPr>
        <p:blipFill>
          <a:blip r:embed="rId2"/>
          <a:srcRect/>
          <a:stretch>
            <a:fillRect/>
          </a:stretch>
        </p:blipFill>
        <p:spPr bwMode="auto">
          <a:xfrm>
            <a:off x="2133600" y="2971800"/>
            <a:ext cx="4775200" cy="3692525"/>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90" name="Rectangle 2"/>
          <p:cNvSpPr>
            <a:spLocks noGrp="1" noChangeArrowheads="1"/>
          </p:cNvSpPr>
          <p:nvPr>
            <p:ph type="subTitle" idx="1"/>
          </p:nvPr>
        </p:nvSpPr>
        <p:spPr>
          <a:xfrm>
            <a:off x="533400" y="228600"/>
            <a:ext cx="8305800" cy="6324600"/>
          </a:xfrm>
        </p:spPr>
        <p:txBody>
          <a:bodyPr/>
          <a:lstStyle/>
          <a:p>
            <a:pPr algn="l" eaLnBrk="1" hangingPunct="1"/>
            <a:r>
              <a:rPr lang="en-US" sz="1800" dirty="0">
                <a:solidFill>
                  <a:srgbClr val="E5BA2C"/>
                </a:solidFill>
                <a:latin typeface="Arial Rounded MT Bold" charset="0"/>
              </a:rPr>
              <a:t>TIPS FOR WORKING ON YOUR STILL LIFE:</a:t>
            </a:r>
          </a:p>
          <a:p>
            <a:pPr algn="l" eaLnBrk="1" hangingPunct="1"/>
            <a:endParaRPr lang="en-US" sz="1800" dirty="0">
              <a:solidFill>
                <a:schemeClr val="bg1"/>
              </a:solidFill>
              <a:latin typeface="Arial Rounded MT Bold" charset="0"/>
            </a:endParaRPr>
          </a:p>
          <a:p>
            <a:pPr algn="l" eaLnBrk="1" hangingPunct="1"/>
            <a:r>
              <a:rPr lang="en-US" sz="1800" dirty="0">
                <a:solidFill>
                  <a:schemeClr val="bg1"/>
                </a:solidFill>
                <a:latin typeface="Arial Rounded MT Bold" charset="0"/>
              </a:rPr>
              <a:t>1</a:t>
            </a:r>
            <a:r>
              <a:rPr lang="en-US" sz="1800" dirty="0">
                <a:solidFill>
                  <a:srgbClr val="FFFFFF"/>
                </a:solidFill>
                <a:latin typeface="Arial Rounded MT Bold" charset="0"/>
              </a:rPr>
              <a:t>. Drawing Position - sit with a board in your lap, held at an angle (45 degree) so you can see your subject AND your drawing at the same time.</a:t>
            </a:r>
          </a:p>
          <a:p>
            <a:pPr algn="l" eaLnBrk="1" hangingPunct="1"/>
            <a:endParaRPr lang="en-US" sz="1800" dirty="0">
              <a:solidFill>
                <a:srgbClr val="FFFFFF"/>
              </a:solidFill>
              <a:latin typeface="Arial Rounded MT Bold" charset="0"/>
            </a:endParaRPr>
          </a:p>
          <a:p>
            <a:pPr algn="l" eaLnBrk="1" hangingPunct="1"/>
            <a:r>
              <a:rPr lang="en-US" sz="1800" dirty="0">
                <a:solidFill>
                  <a:srgbClr val="FFFFFF"/>
                </a:solidFill>
                <a:latin typeface="Arial Rounded MT Bold" charset="0"/>
              </a:rPr>
              <a:t>2. PLAN before you draw! You can use a viewfinder if you want… Think about the composition and how you will arrange elements on the page.</a:t>
            </a:r>
          </a:p>
          <a:p>
            <a:pPr algn="l" eaLnBrk="1" hangingPunct="1"/>
            <a:endParaRPr lang="en-US" sz="1800" dirty="0">
              <a:solidFill>
                <a:srgbClr val="FFFFFF"/>
              </a:solidFill>
              <a:latin typeface="Arial Rounded MT Bold" charset="0"/>
            </a:endParaRPr>
          </a:p>
          <a:p>
            <a:pPr algn="l" eaLnBrk="1" hangingPunct="1"/>
            <a:r>
              <a:rPr lang="en-US" sz="1800" dirty="0">
                <a:solidFill>
                  <a:srgbClr val="FFFFFF"/>
                </a:solidFill>
                <a:latin typeface="Arial Rounded MT Bold" charset="0"/>
              </a:rPr>
              <a:t>3. Sketch out your composition lightly! Work out proportions and perspective BEFORE you get detailed and add value. You can use a light pencil (2h) or vine charcoal.</a:t>
            </a:r>
          </a:p>
          <a:p>
            <a:pPr algn="l" eaLnBrk="1" hangingPunct="1"/>
            <a:endParaRPr lang="en-US" sz="1800" dirty="0">
              <a:solidFill>
                <a:srgbClr val="FFFFFF"/>
              </a:solidFill>
              <a:latin typeface="Arial Rounded MT Bold" charset="0"/>
            </a:endParaRPr>
          </a:p>
          <a:p>
            <a:pPr algn="l" eaLnBrk="1" hangingPunct="1"/>
            <a:r>
              <a:rPr lang="en-US" sz="1800" dirty="0">
                <a:solidFill>
                  <a:srgbClr val="FFFFFF"/>
                </a:solidFill>
                <a:latin typeface="Arial Rounded MT Bold" charset="0"/>
              </a:rPr>
              <a:t>4. After working out your contours, planes and shapes, begin adding VALUE. Add value slowly - layering to build up deep tones. DO NOT define edges with lines, define them with shifts in value. This will take some planning. </a:t>
            </a:r>
          </a:p>
          <a:p>
            <a:pPr algn="l" eaLnBrk="1" hangingPunct="1"/>
            <a:endParaRPr lang="en-US" sz="1800" dirty="0">
              <a:solidFill>
                <a:srgbClr val="FFFFFF"/>
              </a:solidFill>
              <a:latin typeface="Arial Rounded MT Bold" charset="0"/>
            </a:endParaRPr>
          </a:p>
          <a:p>
            <a:pPr algn="l" eaLnBrk="1" hangingPunct="1"/>
            <a:r>
              <a:rPr lang="en-US" sz="1800" dirty="0">
                <a:solidFill>
                  <a:srgbClr val="FFFFFF"/>
                </a:solidFill>
                <a:latin typeface="Arial Rounded MT Bold" charset="0"/>
              </a:rPr>
              <a:t>5. Make sure you achieve a full range of value. Beginners tend to draw too lightly and end up with a washed-out looking drawing.  See a value scale if you need reference.</a:t>
            </a:r>
          </a:p>
          <a:p>
            <a:pPr algn="l" eaLnBrk="1" hangingPunct="1"/>
            <a:endParaRPr lang="en-US" sz="1800" dirty="0">
              <a:solidFill>
                <a:srgbClr val="FFFFFF"/>
              </a:solidFill>
              <a:latin typeface="Arial Rounded MT Bold" charset="0"/>
            </a:endParaRPr>
          </a:p>
          <a:p>
            <a:pPr algn="l" eaLnBrk="1" hangingPunct="1"/>
            <a:endParaRPr lang="en-US" sz="1800" dirty="0">
              <a:solidFill>
                <a:srgbClr val="FFFFFF"/>
              </a:solidFill>
              <a:latin typeface="Arial Rounded MT Bold"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8914" name="Picture 7" descr="still-life3.jpg                                                0021AFEDMacintosh HD                   BA80B8E8:"/>
          <p:cNvPicPr>
            <a:picLocks noChangeAspect="1" noChangeArrowheads="1"/>
          </p:cNvPicPr>
          <p:nvPr/>
        </p:nvPicPr>
        <p:blipFill>
          <a:blip r:embed="rId2"/>
          <a:srcRect/>
          <a:stretch>
            <a:fillRect/>
          </a:stretch>
        </p:blipFill>
        <p:spPr bwMode="auto">
          <a:xfrm>
            <a:off x="2224088" y="381000"/>
            <a:ext cx="4633912" cy="6096000"/>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9938" name="Picture 3" descr="still-life4.jpg                                                0021AFEDMacintosh HD                   BA80B8E8:"/>
          <p:cNvPicPr>
            <a:picLocks noChangeAspect="1" noChangeArrowheads="1"/>
          </p:cNvPicPr>
          <p:nvPr/>
        </p:nvPicPr>
        <p:blipFill>
          <a:blip r:embed="rId2"/>
          <a:srcRect/>
          <a:stretch>
            <a:fillRect/>
          </a:stretch>
        </p:blipFill>
        <p:spPr bwMode="auto">
          <a:xfrm>
            <a:off x="1295400" y="1066800"/>
            <a:ext cx="6477000" cy="4668838"/>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0962" name="Picture 3" descr="&#10;mitt-ball.jpg                                                  0021AFEDMacintosh HD                   BA80B8E8:"/>
          <p:cNvPicPr>
            <a:picLocks noChangeAspect="1" noChangeArrowheads="1"/>
          </p:cNvPicPr>
          <p:nvPr/>
        </p:nvPicPr>
        <p:blipFill>
          <a:blip r:embed="rId2"/>
          <a:srcRect/>
          <a:stretch>
            <a:fillRect/>
          </a:stretch>
        </p:blipFill>
        <p:spPr bwMode="auto">
          <a:xfrm>
            <a:off x="1143000" y="609600"/>
            <a:ext cx="6781800" cy="5353050"/>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1986" name="Picture 3" descr="drawing-shoe.jpg                                               0021AFEDMacintosh HD                   BA80B8E8:"/>
          <p:cNvPicPr>
            <a:picLocks noChangeAspect="1" noChangeArrowheads="1"/>
          </p:cNvPicPr>
          <p:nvPr/>
        </p:nvPicPr>
        <p:blipFill>
          <a:blip r:embed="rId2"/>
          <a:srcRect/>
          <a:stretch>
            <a:fillRect/>
          </a:stretch>
        </p:blipFill>
        <p:spPr bwMode="auto">
          <a:xfrm>
            <a:off x="2330450" y="1725613"/>
            <a:ext cx="4483100" cy="3406775"/>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3010" name="Picture 3" descr="still_life.jpg                                                 0021AFEDMacintosh HD                   BA80B8E8:"/>
          <p:cNvPicPr>
            <a:picLocks noChangeAspect="1" noChangeArrowheads="1"/>
          </p:cNvPicPr>
          <p:nvPr/>
        </p:nvPicPr>
        <p:blipFill>
          <a:blip r:embed="rId2"/>
          <a:srcRect/>
          <a:stretch>
            <a:fillRect/>
          </a:stretch>
        </p:blipFill>
        <p:spPr bwMode="auto">
          <a:xfrm>
            <a:off x="2508250" y="550863"/>
            <a:ext cx="4121150" cy="5697537"/>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4034" name="Picture 3" descr="wishbone.jpg                                                   0021AFEDMacintosh HD                   BA80B8E8:"/>
          <p:cNvPicPr>
            <a:picLocks noChangeAspect="1" noChangeArrowheads="1"/>
          </p:cNvPicPr>
          <p:nvPr/>
        </p:nvPicPr>
        <p:blipFill>
          <a:blip r:embed="rId2"/>
          <a:srcRect/>
          <a:stretch>
            <a:fillRect/>
          </a:stretch>
        </p:blipFill>
        <p:spPr bwMode="auto">
          <a:xfrm>
            <a:off x="1219200" y="792163"/>
            <a:ext cx="6731000" cy="5227637"/>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MAG0119.jpg"/>
          <p:cNvPicPr>
            <a:picLocks noGrp="1" noChangeAspect="1"/>
          </p:cNvPicPr>
          <p:nvPr>
            <p:ph idx="1"/>
          </p:nvPr>
        </p:nvPicPr>
        <p:blipFill>
          <a:blip r:embed="rId2"/>
          <a:srcRect l="-1251" r="-1251"/>
          <a:stretch>
            <a:fillRect/>
          </a:stretch>
        </p:blipFill>
        <p:spPr>
          <a:xfrm>
            <a:off x="263304" y="1417638"/>
            <a:ext cx="9254332" cy="5089526"/>
          </a:xfrm>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mannequin bright.jpg"/>
          <p:cNvPicPr>
            <a:picLocks noGrp="1" noChangeAspect="1"/>
          </p:cNvPicPr>
          <p:nvPr>
            <p:ph idx="1"/>
          </p:nvPr>
        </p:nvPicPr>
        <p:blipFill>
          <a:blip r:embed="rId2"/>
          <a:srcRect l="-1251" r="-1251"/>
          <a:stretch>
            <a:fillRect/>
          </a:stretch>
        </p:blipFill>
        <p:spPr>
          <a:xfrm>
            <a:off x="0" y="1649981"/>
            <a:ext cx="8998028" cy="4948569"/>
          </a:xfrm>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MAG0130-1.jpg"/>
          <p:cNvPicPr>
            <a:picLocks noGrp="1" noChangeAspect="1"/>
          </p:cNvPicPr>
          <p:nvPr>
            <p:ph idx="1"/>
          </p:nvPr>
        </p:nvPicPr>
        <p:blipFill>
          <a:blip r:embed="rId2"/>
          <a:srcRect l="-111276" r="-111276"/>
          <a:stretch>
            <a:fillRect/>
          </a:stretch>
        </p:blipFill>
        <p:spPr>
          <a:xfrm>
            <a:off x="-1433278" y="274638"/>
            <a:ext cx="11539805" cy="6346448"/>
          </a:xfrm>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shot 2013-09-11 at 8.12.09 AM.png"/>
          <p:cNvPicPr>
            <a:picLocks noGrp="1" noChangeAspect="1"/>
          </p:cNvPicPr>
          <p:nvPr>
            <p:ph idx="1"/>
          </p:nvPr>
        </p:nvPicPr>
        <p:blipFill>
          <a:blip r:embed="rId2"/>
          <a:srcRect l="-24108" r="-24108"/>
          <a:stretch>
            <a:fillRect/>
          </a:stretch>
        </p:blipFill>
        <p:spPr>
          <a:xfrm>
            <a:off x="-646337" y="274638"/>
            <a:ext cx="10149633" cy="5581907"/>
          </a:xfrm>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IMAG0130-2.jpg"/>
          <p:cNvPicPr>
            <a:picLocks noGrp="1" noChangeAspect="1"/>
          </p:cNvPicPr>
          <p:nvPr>
            <p:ph idx="1"/>
          </p:nvPr>
        </p:nvPicPr>
        <p:blipFill>
          <a:blip r:embed="rId2"/>
          <a:srcRect l="-111276" r="-111276"/>
          <a:stretch>
            <a:fillRect/>
          </a:stretch>
        </p:blipFill>
        <p:spPr>
          <a:xfrm>
            <a:off x="-2611195" y="1417638"/>
            <a:ext cx="9275904" cy="5101390"/>
          </a:xfrm>
        </p:spPr>
      </p:pic>
      <p:pic>
        <p:nvPicPr>
          <p:cNvPr id="7" name="Picture 6" descr="mannequin beth lyman.jpg"/>
          <p:cNvPicPr>
            <a:picLocks noChangeAspect="1"/>
          </p:cNvPicPr>
          <p:nvPr/>
        </p:nvPicPr>
        <p:blipFill>
          <a:blip r:embed="rId3"/>
          <a:stretch>
            <a:fillRect/>
          </a:stretch>
        </p:blipFill>
        <p:spPr>
          <a:xfrm>
            <a:off x="4642017" y="0"/>
            <a:ext cx="3867150" cy="685800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mannequin child.jpg"/>
          <p:cNvPicPr>
            <a:picLocks noGrp="1" noChangeAspect="1"/>
          </p:cNvPicPr>
          <p:nvPr>
            <p:ph idx="1"/>
          </p:nvPr>
        </p:nvPicPr>
        <p:blipFill>
          <a:blip r:embed="rId2"/>
          <a:srcRect l="-111276" r="-111276"/>
          <a:stretch>
            <a:fillRect/>
          </a:stretch>
        </p:blipFill>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shot 2013-09-10 at 8.07.51 AM.png"/>
          <p:cNvPicPr>
            <a:picLocks noGrp="1" noChangeAspect="1"/>
          </p:cNvPicPr>
          <p:nvPr>
            <p:ph idx="1"/>
          </p:nvPr>
        </p:nvPicPr>
        <p:blipFill>
          <a:blip r:embed="rId2"/>
          <a:srcRect l="-87730" r="-87730"/>
          <a:stretch>
            <a:fillRect/>
          </a:stretch>
        </p:blipFill>
        <p:spPr>
          <a:xfrm>
            <a:off x="-1755560" y="274638"/>
            <a:ext cx="11169144" cy="6142599"/>
          </a:xfr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Screen shot 2013-09-10 at 8.09.58 AM.png"/>
          <p:cNvPicPr>
            <a:picLocks noGrp="1" noChangeAspect="1"/>
          </p:cNvPicPr>
          <p:nvPr>
            <p:ph idx="1"/>
          </p:nvPr>
        </p:nvPicPr>
        <p:blipFill>
          <a:blip r:embed="rId2"/>
          <a:srcRect l="-87978" r="-87978"/>
          <a:stretch>
            <a:fillRect/>
          </a:stretch>
        </p:blipFill>
        <p:spPr>
          <a:xfrm>
            <a:off x="-839918" y="274638"/>
            <a:ext cx="10639882" cy="5851525"/>
          </a:xfr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 name="Content Placeholder 9" descr="DSC_0339.JPG"/>
          <p:cNvPicPr>
            <a:picLocks noGrp="1" noChangeAspect="1"/>
          </p:cNvPicPr>
          <p:nvPr>
            <p:ph idx="1"/>
          </p:nvPr>
        </p:nvPicPr>
        <p:blipFill>
          <a:blip r:embed="rId2"/>
          <a:srcRect l="-10861" r="-10861"/>
          <a:stretch>
            <a:fillRect/>
          </a:stretch>
        </p:blipFill>
        <p:spPr>
          <a:xfrm rot="16200000">
            <a:off x="594526" y="860547"/>
            <a:ext cx="8229600" cy="4800620"/>
          </a:xfr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a:t>
            </a:r>
            <a:endParaRPr lang="en-US" dirty="0"/>
          </a:p>
        </p:txBody>
      </p:sp>
      <p:pic>
        <p:nvPicPr>
          <p:cNvPr id="4" name="Content Placeholder 3" descr="Screen shot 2013-09-10 at 8.09.09 AM.png"/>
          <p:cNvPicPr>
            <a:picLocks noGrp="1" noChangeAspect="1"/>
          </p:cNvPicPr>
          <p:nvPr>
            <p:ph idx="1"/>
          </p:nvPr>
        </p:nvPicPr>
        <p:blipFill>
          <a:blip r:embed="rId2"/>
          <a:srcRect l="-105782" r="-105782"/>
          <a:stretch>
            <a:fillRect/>
          </a:stretch>
        </p:blipFill>
        <p:spPr>
          <a:xfrm>
            <a:off x="-567440" y="1140861"/>
            <a:ext cx="9875775" cy="5431296"/>
          </a:xfr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362" name="Picture 4" descr="CEZANNE.JPG                                                    0021AFEDMacintosh HD                   BA80B8E8:"/>
          <p:cNvPicPr>
            <a:picLocks noChangeAspect="1" noChangeArrowheads="1"/>
          </p:cNvPicPr>
          <p:nvPr/>
        </p:nvPicPr>
        <p:blipFill>
          <a:blip r:embed="rId2"/>
          <a:srcRect/>
          <a:stretch>
            <a:fillRect/>
          </a:stretch>
        </p:blipFill>
        <p:spPr bwMode="auto">
          <a:xfrm>
            <a:off x="1143000" y="738188"/>
            <a:ext cx="6705600" cy="5357812"/>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shot 2013-09-11 at 8.10.44 AM.png"/>
          <p:cNvPicPr>
            <a:picLocks noGrp="1" noChangeAspect="1"/>
          </p:cNvPicPr>
          <p:nvPr>
            <p:ph idx="1"/>
          </p:nvPr>
        </p:nvPicPr>
        <p:blipFill>
          <a:blip r:embed="rId2"/>
          <a:srcRect l="-37324" r="-37324"/>
          <a:stretch>
            <a:fillRect/>
          </a:stretch>
        </p:blipFill>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shot 2013-09-11 at 8.10.23 AM.png"/>
          <p:cNvPicPr>
            <a:picLocks noGrp="1" noChangeAspect="1"/>
          </p:cNvPicPr>
          <p:nvPr>
            <p:ph idx="1"/>
          </p:nvPr>
        </p:nvPicPr>
        <p:blipFill>
          <a:blip r:embed="rId2"/>
          <a:srcRect l="-13156" r="-13156"/>
          <a:stretch>
            <a:fillRect/>
          </a:stretch>
        </p:blipFill>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shot 2013-09-11 at 8.09.55 AM.png"/>
          <p:cNvPicPr>
            <a:picLocks noGrp="1" noChangeAspect="1"/>
          </p:cNvPicPr>
          <p:nvPr>
            <p:ph idx="1"/>
          </p:nvPr>
        </p:nvPicPr>
        <p:blipFill>
          <a:blip r:embed="rId2"/>
          <a:srcRect l="-25038" r="-25038"/>
          <a:stretch>
            <a:fillRect/>
          </a:stretch>
        </p:blipFill>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2530" name="Picture 3" descr="24still_life004.jpg                                            0021AFEDMacintosh HD                   BA80B8E8:"/>
          <p:cNvPicPr>
            <a:picLocks noChangeAspect="1" noChangeArrowheads="1"/>
          </p:cNvPicPr>
          <p:nvPr/>
        </p:nvPicPr>
        <p:blipFill>
          <a:blip r:embed="rId2"/>
          <a:srcRect/>
          <a:stretch>
            <a:fillRect/>
          </a:stretch>
        </p:blipFill>
        <p:spPr bwMode="auto">
          <a:xfrm>
            <a:off x="2133600" y="381000"/>
            <a:ext cx="4706938" cy="5867400"/>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59</TotalTime>
  <Words>749</Words>
  <Application>Microsoft Macintosh PowerPoint</Application>
  <PresentationFormat>On-screen Show (4:3)</PresentationFormat>
  <Paragraphs>80</Paragraphs>
  <Slides>45</Slides>
  <Notes>0</Notes>
  <HiddenSlides>0</HiddenSlides>
  <MMClips>0</MMClips>
  <ScaleCrop>false</ScaleCrop>
  <HeadingPairs>
    <vt:vector size="4" baseType="variant">
      <vt:variant>
        <vt:lpstr>Design Template</vt:lpstr>
      </vt:variant>
      <vt:variant>
        <vt:i4>1</vt:i4>
      </vt:variant>
      <vt:variant>
        <vt:lpstr>Slide Titles</vt:lpstr>
      </vt:variant>
      <vt:variant>
        <vt:i4>45</vt:i4>
      </vt:variant>
    </vt:vector>
  </HeadingPairs>
  <TitlesOfParts>
    <vt:vector size="46" baseType="lpstr">
      <vt:lpstr>Office Theme</vt:lpstr>
      <vt:lpstr>The Mannequin is Me. </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Not!!!!</vt:lpstr>
    </vt:vector>
  </TitlesOfParts>
  <Company>HCPSS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Mannequin is Me. </dc:title>
  <dc:creator>Howard County Administrator</dc:creator>
  <cp:lastModifiedBy>Howard County Administrator</cp:lastModifiedBy>
  <cp:revision>2</cp:revision>
  <dcterms:created xsi:type="dcterms:W3CDTF">2013-09-11T11:15:40Z</dcterms:created>
  <dcterms:modified xsi:type="dcterms:W3CDTF">2013-09-11T12:15:25Z</dcterms:modified>
</cp:coreProperties>
</file>